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50"/>
  </p:notesMasterIdLst>
  <p:handoutMasterIdLst>
    <p:handoutMasterId r:id="rId51"/>
  </p:handoutMasterIdLst>
  <p:sldIdLst>
    <p:sldId id="256" r:id="rId2"/>
    <p:sldId id="262" r:id="rId3"/>
    <p:sldId id="263" r:id="rId4"/>
    <p:sldId id="269" r:id="rId5"/>
    <p:sldId id="272" r:id="rId6"/>
    <p:sldId id="271" r:id="rId7"/>
    <p:sldId id="270" r:id="rId8"/>
    <p:sldId id="275" r:id="rId9"/>
    <p:sldId id="264" r:id="rId10"/>
    <p:sldId id="266" r:id="rId11"/>
    <p:sldId id="267" r:id="rId12"/>
    <p:sldId id="276" r:id="rId13"/>
    <p:sldId id="274" r:id="rId14"/>
    <p:sldId id="280" r:id="rId15"/>
    <p:sldId id="278" r:id="rId16"/>
    <p:sldId id="281" r:id="rId17"/>
    <p:sldId id="282" r:id="rId18"/>
    <p:sldId id="283" r:id="rId19"/>
    <p:sldId id="284" r:id="rId20"/>
    <p:sldId id="285" r:id="rId21"/>
    <p:sldId id="286" r:id="rId22"/>
    <p:sldId id="287" r:id="rId23"/>
    <p:sldId id="288" r:id="rId24"/>
    <p:sldId id="289" r:id="rId25"/>
    <p:sldId id="290" r:id="rId26"/>
    <p:sldId id="291" r:id="rId27"/>
    <p:sldId id="292" r:id="rId28"/>
    <p:sldId id="293" r:id="rId29"/>
    <p:sldId id="294" r:id="rId30"/>
    <p:sldId id="295" r:id="rId31"/>
    <p:sldId id="296" r:id="rId32"/>
    <p:sldId id="297" r:id="rId33"/>
    <p:sldId id="298" r:id="rId34"/>
    <p:sldId id="299" r:id="rId35"/>
    <p:sldId id="300" r:id="rId36"/>
    <p:sldId id="301" r:id="rId37"/>
    <p:sldId id="303" r:id="rId38"/>
    <p:sldId id="309" r:id="rId39"/>
    <p:sldId id="304" r:id="rId40"/>
    <p:sldId id="310" r:id="rId41"/>
    <p:sldId id="305" r:id="rId42"/>
    <p:sldId id="311" r:id="rId43"/>
    <p:sldId id="306" r:id="rId44"/>
    <p:sldId id="312" r:id="rId45"/>
    <p:sldId id="307" r:id="rId46"/>
    <p:sldId id="313" r:id="rId47"/>
    <p:sldId id="308" r:id="rId48"/>
    <p:sldId id="314" r:id="rId49"/>
  </p:sldIdLst>
  <p:sldSz cx="12192000" cy="6858000"/>
  <p:notesSz cx="6858000" cy="9144000"/>
  <p:defaultTextStyle>
    <a:defPPr rtl="0">
      <a:defRPr lang="pt-B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48" autoAdjust="0"/>
  </p:normalViewPr>
  <p:slideViewPr>
    <p:cSldViewPr snapToGrid="0">
      <p:cViewPr varScale="1">
        <p:scale>
          <a:sx n="85" d="100"/>
          <a:sy n="85" d="100"/>
        </p:scale>
        <p:origin x="590" y="53"/>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5" d="100"/>
          <a:sy n="85" d="100"/>
        </p:scale>
        <p:origin x="3876"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a:p>
        </p:txBody>
      </p:sp>
      <p:sp>
        <p:nvSpPr>
          <p:cNvPr id="3" name="Espaço Reservado para Data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517C7B7-34F5-4531-9889-28687F60FAC8}" type="datetime1">
              <a:rPr lang="pt-BR" smtClean="0"/>
              <a:t>29/09/2023</a:t>
            </a:fld>
            <a:endParaRPr lang="pt-BR" dirty="0"/>
          </a:p>
        </p:txBody>
      </p:sp>
      <p:sp>
        <p:nvSpPr>
          <p:cNvPr id="4" name="Espaço Reservado para Rodapé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a:p>
        </p:txBody>
      </p:sp>
      <p:sp>
        <p:nvSpPr>
          <p:cNvPr id="5" name="Espaço Reservado para o Número do Slide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90168E-626C-4E60-93C0-A00D25609468}" type="slidenum">
              <a:rPr lang="pt-BR" smtClean="0"/>
              <a:t>‹nº›</a:t>
            </a:fld>
            <a:endParaRPr lang="pt-BR"/>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png>
</file>

<file path=ppt/media/image13.jpg>
</file>

<file path=ppt/media/image14.jpg>
</file>

<file path=ppt/media/image15.png>
</file>

<file path=ppt/media/image16.jpg>
</file>

<file path=ppt/media/image17.jpg>
</file>

<file path=ppt/media/image18.png>
</file>

<file path=ppt/media/image19.png>
</file>

<file path=ppt/media/image2.png>
</file>

<file path=ppt/media/image20.png>
</file>

<file path=ppt/media/image21.jpg>
</file>

<file path=ppt/media/image22.jpg>
</file>

<file path=ppt/media/image23.jpg>
</file>

<file path=ppt/media/image24.jpeg>
</file>

<file path=ppt/media/image25.png>
</file>

<file path=ppt/media/image26.jpg>
</file>

<file path=ppt/media/image3.pn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noProof="0"/>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C3EC75-555C-481D-9088-738CE6DDFC83}" type="datetime1">
              <a:rPr lang="pt-BR" smtClean="0"/>
              <a:pPr/>
              <a:t>29/09/2023</a:t>
            </a:fld>
            <a:endParaRPr lang="pt-BR" dirty="0"/>
          </a:p>
        </p:txBody>
      </p:sp>
      <p:sp>
        <p:nvSpPr>
          <p:cNvPr id="4" name="Espaço Reservado para Imagem do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t-BR" noProof="0"/>
          </a:p>
        </p:txBody>
      </p:sp>
      <p:sp>
        <p:nvSpPr>
          <p:cNvPr id="5" name="Espaço Reservado para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noProof="0"/>
          </a:p>
        </p:txBody>
      </p:sp>
      <p:sp>
        <p:nvSpPr>
          <p:cNvPr id="7" name="Espaço Reservado para o Número do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6B3AB32-59DF-41F1-9618-EDFBF5049629}" type="slidenum">
              <a:rPr lang="pt-BR" noProof="0" smtClean="0"/>
              <a:t>‹nº›</a:t>
            </a:fld>
            <a:endParaRPr lang="pt-BR" noProof="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p:sp>
      <p:sp>
        <p:nvSpPr>
          <p:cNvPr id="3" name="Espaço Reservado para Notas 2"/>
          <p:cNvSpPr>
            <a:spLocks noGrp="1"/>
          </p:cNvSpPr>
          <p:nvPr>
            <p:ph type="body" idx="1"/>
          </p:nvPr>
        </p:nvSpPr>
        <p:spPr/>
        <p:txBody>
          <a:bodyPr rtlCol="0"/>
          <a:lstStyle/>
          <a:p>
            <a:pPr rtl="0"/>
            <a:endParaRPr lang="pt-BR" noProof="0" dirty="0"/>
          </a:p>
        </p:txBody>
      </p:sp>
      <p:sp>
        <p:nvSpPr>
          <p:cNvPr id="4" name="Espaço Reservado para o Número do Slide 3"/>
          <p:cNvSpPr>
            <a:spLocks noGrp="1"/>
          </p:cNvSpPr>
          <p:nvPr>
            <p:ph type="sldNum" sz="quarter" idx="5"/>
          </p:nvPr>
        </p:nvSpPr>
        <p:spPr/>
        <p:txBody>
          <a:bodyPr rtlCol="0"/>
          <a:lstStyle/>
          <a:p>
            <a:pPr rtl="0"/>
            <a:fld id="{C6B3AB32-59DF-41F1-9618-EDFBF5049629}" type="slidenum">
              <a:rPr lang="pt-BR" smtClean="0"/>
              <a:t>1</a:t>
            </a:fld>
            <a:endParaRPr lang="pt-BR"/>
          </a:p>
        </p:txBody>
      </p:sp>
    </p:spTree>
    <p:extLst>
      <p:ext uri="{BB962C8B-B14F-4D97-AF65-F5344CB8AC3E}">
        <p14:creationId xmlns:p14="http://schemas.microsoft.com/office/powerpoint/2010/main" val="1390047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7" name="Retângulo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ctrTitle" hasCustomPrompt="1"/>
          </p:nvPr>
        </p:nvSpPr>
        <p:spPr>
          <a:xfrm>
            <a:off x="581191" y="1020431"/>
            <a:ext cx="10993549" cy="1475013"/>
          </a:xfrm>
          <a:effectLst/>
        </p:spPr>
        <p:txBody>
          <a:bodyPr rtlCol="0" anchor="b">
            <a:normAutofit/>
          </a:bodyPr>
          <a:lstStyle>
            <a:lvl1pPr>
              <a:defRPr sz="3600">
                <a:solidFill>
                  <a:schemeClr val="accent1"/>
                </a:solidFill>
              </a:defRPr>
            </a:lvl1pPr>
          </a:lstStyle>
          <a:p>
            <a:pPr rtl="0"/>
            <a:r>
              <a:rPr lang="pt-BR" noProof="0"/>
              <a:t>Clique para editar o estilo de título Mestre</a:t>
            </a:r>
          </a:p>
        </p:txBody>
      </p:sp>
      <p:sp>
        <p:nvSpPr>
          <p:cNvPr id="3" name="Subtítulo 2"/>
          <p:cNvSpPr>
            <a:spLocks noGrp="1"/>
          </p:cNvSpPr>
          <p:nvPr>
            <p:ph type="subTitle" idx="1" hasCustomPrompt="1"/>
          </p:nvPr>
        </p:nvSpPr>
        <p:spPr>
          <a:xfrm>
            <a:off x="581194" y="2495445"/>
            <a:ext cx="10993546" cy="590321"/>
          </a:xfrm>
        </p:spPr>
        <p:txBody>
          <a:bodyPr rtlCol="0"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pt-BR" noProof="0"/>
              <a:t>Clique para editar o estilo de subtítulo Mestre</a:t>
            </a:r>
          </a:p>
        </p:txBody>
      </p:sp>
      <p:sp>
        <p:nvSpPr>
          <p:cNvPr id="4" name="Espaço Reservado para Data 3"/>
          <p:cNvSpPr>
            <a:spLocks noGrp="1"/>
          </p:cNvSpPr>
          <p:nvPr>
            <p:ph type="dt" sz="half" idx="10"/>
          </p:nvPr>
        </p:nvSpPr>
        <p:spPr>
          <a:xfrm>
            <a:off x="7605951" y="5956137"/>
            <a:ext cx="2844800" cy="365125"/>
          </a:xfrm>
        </p:spPr>
        <p:txBody>
          <a:bodyPr rtlCol="0"/>
          <a:lstStyle>
            <a:lvl1pPr>
              <a:defRPr>
                <a:solidFill>
                  <a:schemeClr val="accent1">
                    <a:lumMod val="75000"/>
                    <a:lumOff val="25000"/>
                  </a:schemeClr>
                </a:solidFill>
              </a:defRPr>
            </a:lvl1pPr>
          </a:lstStyle>
          <a:p>
            <a:pPr rtl="0"/>
            <a:fld id="{2AF5B136-74F1-42D3-987D-A097EEF8F2FE}" type="datetime1">
              <a:rPr lang="pt-BR" noProof="0" smtClean="0"/>
              <a:t>29/09/2023</a:t>
            </a:fld>
            <a:endParaRPr lang="pt-BR" noProof="0"/>
          </a:p>
        </p:txBody>
      </p:sp>
      <p:sp>
        <p:nvSpPr>
          <p:cNvPr id="5" name="Espaço Reservado para Rodapé 4"/>
          <p:cNvSpPr>
            <a:spLocks noGrp="1"/>
          </p:cNvSpPr>
          <p:nvPr>
            <p:ph type="ftr" sz="quarter" idx="11"/>
          </p:nvPr>
        </p:nvSpPr>
        <p:spPr>
          <a:xfrm>
            <a:off x="581192" y="5951811"/>
            <a:ext cx="6917210" cy="365125"/>
          </a:xfrm>
        </p:spPr>
        <p:txBody>
          <a:bodyPr rtlCol="0"/>
          <a:lstStyle>
            <a:lvl1pPr>
              <a:defRPr>
                <a:solidFill>
                  <a:schemeClr val="accent1">
                    <a:lumMod val="75000"/>
                    <a:lumOff val="25000"/>
                  </a:schemeClr>
                </a:solidFill>
              </a:defRPr>
            </a:lvl1pPr>
          </a:lstStyle>
          <a:p>
            <a:pPr rtl="0"/>
            <a:endParaRPr lang="pt-BR" noProof="0"/>
          </a:p>
        </p:txBody>
      </p:sp>
      <p:sp>
        <p:nvSpPr>
          <p:cNvPr id="6" name="Espaço Reservado para o Número do Slide 5"/>
          <p:cNvSpPr>
            <a:spLocks noGrp="1"/>
          </p:cNvSpPr>
          <p:nvPr>
            <p:ph type="sldNum" sz="quarter" idx="12"/>
          </p:nvPr>
        </p:nvSpPr>
        <p:spPr>
          <a:xfrm>
            <a:off x="10558300" y="5956137"/>
            <a:ext cx="1016440" cy="365125"/>
          </a:xfrm>
        </p:spPr>
        <p:txBody>
          <a:bodyPr rtlCol="0"/>
          <a:lstStyle>
            <a:lvl1pPr>
              <a:defRPr>
                <a:solidFill>
                  <a:schemeClr val="accent1">
                    <a:lumMod val="75000"/>
                    <a:lumOff val="25000"/>
                  </a:schemeClr>
                </a:solidFill>
              </a:defRPr>
            </a:lvl1pPr>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8" name="Retângulo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ítulo 1"/>
          <p:cNvSpPr>
            <a:spLocks noGrp="1"/>
          </p:cNvSpPr>
          <p:nvPr>
            <p:ph type="title" hasCustomPrompt="1"/>
          </p:nvPr>
        </p:nvSpPr>
        <p:spPr>
          <a:xfrm>
            <a:off x="581192" y="702156"/>
            <a:ext cx="11029616" cy="1013800"/>
          </a:xfrm>
        </p:spPr>
        <p:txBody>
          <a:bodyPr rtlCol="0"/>
          <a:lstStyle/>
          <a:p>
            <a:pPr rtl="0"/>
            <a:r>
              <a:rPr lang="pt-BR" noProof="0"/>
              <a:t>Clique para editar o estilo de título Mestre</a:t>
            </a:r>
          </a:p>
        </p:txBody>
      </p:sp>
      <p:sp>
        <p:nvSpPr>
          <p:cNvPr id="3" name="Espaço Reservado para Texto Vertical 2"/>
          <p:cNvSpPr>
            <a:spLocks noGrp="1"/>
          </p:cNvSpPr>
          <p:nvPr>
            <p:ph type="body" orient="vert" idx="1" hasCustomPrompt="1"/>
          </p:nvPr>
        </p:nvSpPr>
        <p:spPr/>
        <p:txBody>
          <a:bodyPr vert="eaVert" rtlCol="0" anchor="t"/>
          <a:lstStyle>
            <a:lvl1pPr algn="l">
              <a:defRPr/>
            </a:lvl1pPr>
            <a:lvl2pPr algn="l">
              <a:defRPr/>
            </a:lvl2pPr>
            <a:lvl3pPr algn="l">
              <a:defRPr/>
            </a:lvl3pPr>
            <a:lvl4pPr algn="l">
              <a:defRPr/>
            </a:lvl4pPr>
            <a:lvl5pPr algn="l">
              <a:defRPr/>
            </a:lvl5pPr>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0229B074-15EB-43FB-8347-3A734D799093}" type="datetime1">
              <a:rPr lang="pt-BR" noProof="0" smtClean="0"/>
              <a:t>29/09/2023</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7" name="Retângulo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Vertical 1"/>
          <p:cNvSpPr>
            <a:spLocks noGrp="1"/>
          </p:cNvSpPr>
          <p:nvPr>
            <p:ph type="title" orient="vert" hasCustomPrompt="1"/>
          </p:nvPr>
        </p:nvSpPr>
        <p:spPr>
          <a:xfrm>
            <a:off x="8839201" y="675726"/>
            <a:ext cx="2004164" cy="5183073"/>
          </a:xfrm>
        </p:spPr>
        <p:txBody>
          <a:bodyPr vert="eaVert" rtlCol="0"/>
          <a:lstStyle/>
          <a:p>
            <a:pPr rtl="0"/>
            <a:r>
              <a:rPr lang="pt-BR" noProof="0"/>
              <a:t>Clique para editar o estilo de título Mestre</a:t>
            </a:r>
          </a:p>
        </p:txBody>
      </p:sp>
      <p:sp>
        <p:nvSpPr>
          <p:cNvPr id="3" name="Espaço Reservado para Texto Vertical 2"/>
          <p:cNvSpPr>
            <a:spLocks noGrp="1"/>
          </p:cNvSpPr>
          <p:nvPr>
            <p:ph type="body" orient="vert" idx="1" hasCustomPrompt="1"/>
          </p:nvPr>
        </p:nvSpPr>
        <p:spPr>
          <a:xfrm>
            <a:off x="774923" y="675726"/>
            <a:ext cx="7896279" cy="5183073"/>
          </a:xfrm>
        </p:spPr>
        <p:txBody>
          <a:bodyPr vert="eaVert" rtlCol="0" anchor="t"/>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a:xfrm>
            <a:off x="8993673" y="5956137"/>
            <a:ext cx="1328141" cy="365125"/>
          </a:xfrm>
        </p:spPr>
        <p:txBody>
          <a:bodyPr rtlCol="0"/>
          <a:lstStyle>
            <a:lvl1pPr>
              <a:defRPr>
                <a:solidFill>
                  <a:schemeClr val="accent1">
                    <a:lumMod val="75000"/>
                    <a:lumOff val="25000"/>
                  </a:schemeClr>
                </a:solidFill>
              </a:defRPr>
            </a:lvl1pPr>
          </a:lstStyle>
          <a:p>
            <a:pPr rtl="0"/>
            <a:fld id="{036303E3-8DE9-4C2D-91EE-6F377AE582A8}" type="datetime1">
              <a:rPr lang="pt-BR" noProof="0" smtClean="0"/>
              <a:t>29/09/2023</a:t>
            </a:fld>
            <a:endParaRPr lang="pt-BR" noProof="0"/>
          </a:p>
        </p:txBody>
      </p:sp>
      <p:sp>
        <p:nvSpPr>
          <p:cNvPr id="5" name="Espaço Reservado para Rodapé 4"/>
          <p:cNvSpPr>
            <a:spLocks noGrp="1"/>
          </p:cNvSpPr>
          <p:nvPr>
            <p:ph type="ftr" sz="quarter" idx="11"/>
          </p:nvPr>
        </p:nvSpPr>
        <p:spPr>
          <a:xfrm>
            <a:off x="774923" y="5951811"/>
            <a:ext cx="7896279" cy="365125"/>
          </a:xfrm>
        </p:spPr>
        <p:txBody>
          <a:bodyPr rtlCol="0"/>
          <a:lstStyle/>
          <a:p>
            <a:pPr rtl="0"/>
            <a:endParaRPr lang="pt-BR" noProof="0"/>
          </a:p>
        </p:txBody>
      </p:sp>
      <p:sp>
        <p:nvSpPr>
          <p:cNvPr id="6" name="Espaço Reservado para o Número do Slide 5"/>
          <p:cNvSpPr>
            <a:spLocks noGrp="1"/>
          </p:cNvSpPr>
          <p:nvPr>
            <p:ph type="sldNum" sz="quarter" idx="12"/>
          </p:nvPr>
        </p:nvSpPr>
        <p:spPr>
          <a:xfrm>
            <a:off x="10446615" y="5956137"/>
            <a:ext cx="1164195" cy="365125"/>
          </a:xfrm>
        </p:spPr>
        <p:txBody>
          <a:bodyPr rtlCol="0"/>
          <a:lstStyle>
            <a:lvl1pPr>
              <a:defRPr>
                <a:solidFill>
                  <a:schemeClr val="accent1">
                    <a:lumMod val="75000"/>
                    <a:lumOff val="25000"/>
                  </a:schemeClr>
                </a:solidFill>
              </a:defRPr>
            </a:lvl1pPr>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7" name="Retângulo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hasCustomPrompt="1"/>
          </p:nvPr>
        </p:nvSpPr>
        <p:spPr>
          <a:xfrm>
            <a:off x="581192" y="702156"/>
            <a:ext cx="11029616" cy="1013800"/>
          </a:xfrm>
        </p:spPr>
        <p:txBody>
          <a:bodyPr rtlCol="0"/>
          <a:lstStyle/>
          <a:p>
            <a:pPr rtl="0"/>
            <a:r>
              <a:rPr lang="pt-BR" noProof="0"/>
              <a:t>Clique para editar o estilo de título Mestre</a:t>
            </a:r>
          </a:p>
        </p:txBody>
      </p:sp>
      <p:sp>
        <p:nvSpPr>
          <p:cNvPr id="3" name="Espaço Reservado para Conteúdo 2"/>
          <p:cNvSpPr>
            <a:spLocks noGrp="1"/>
          </p:cNvSpPr>
          <p:nvPr>
            <p:ph idx="1" hasCustomPrompt="1"/>
          </p:nvPr>
        </p:nvSpPr>
        <p:spPr>
          <a:xfrm>
            <a:off x="581192" y="2180496"/>
            <a:ext cx="11029615" cy="3678303"/>
          </a:xfrm>
        </p:spPr>
        <p:txBody>
          <a:bodyPr rtlCol="0"/>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B04AF3F4-81C7-4F15-8991-6D0E8D06651A}" type="datetime1">
              <a:rPr lang="pt-BR" noProof="0" smtClean="0"/>
              <a:t>29/09/2023</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a:xfrm>
            <a:off x="10558300" y="5956137"/>
            <a:ext cx="1052508" cy="365125"/>
          </a:xfrm>
        </p:spPr>
        <p:txBody>
          <a:bodyPr rtlCol="0"/>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8" name="Retângulo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hasCustomPrompt="1"/>
          </p:nvPr>
        </p:nvSpPr>
        <p:spPr>
          <a:xfrm>
            <a:off x="581193" y="3043910"/>
            <a:ext cx="11029615" cy="1497507"/>
          </a:xfrm>
        </p:spPr>
        <p:txBody>
          <a:bodyPr rtlCol="0" anchor="b">
            <a:normAutofit/>
          </a:bodyPr>
          <a:lstStyle>
            <a:lvl1pPr algn="l">
              <a:defRPr sz="3600" b="0" cap="all">
                <a:solidFill>
                  <a:schemeClr val="accent1"/>
                </a:solidFill>
              </a:defRPr>
            </a:lvl1pPr>
          </a:lstStyle>
          <a:p>
            <a:pPr rtl="0"/>
            <a:r>
              <a:rPr lang="pt-BR" noProof="0"/>
              <a:t>Clique para editar o estilo de título Mestre</a:t>
            </a:r>
          </a:p>
        </p:txBody>
      </p:sp>
      <p:sp>
        <p:nvSpPr>
          <p:cNvPr id="3" name="Espaço Reservado para Texto 2"/>
          <p:cNvSpPr>
            <a:spLocks noGrp="1"/>
          </p:cNvSpPr>
          <p:nvPr>
            <p:ph type="body" idx="1" hasCustomPrompt="1"/>
          </p:nvPr>
        </p:nvSpPr>
        <p:spPr>
          <a:xfrm>
            <a:off x="581192" y="4541417"/>
            <a:ext cx="11029615" cy="600556"/>
          </a:xfrm>
        </p:spPr>
        <p:txBody>
          <a:bodyPr rtlCol="0"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pt-BR" noProof="0"/>
              <a:t>Editar estilos de texto Mestre</a:t>
            </a:r>
          </a:p>
        </p:txBody>
      </p:sp>
      <p:sp>
        <p:nvSpPr>
          <p:cNvPr id="4" name="Espaço Reservado para Data 3"/>
          <p:cNvSpPr>
            <a:spLocks noGrp="1"/>
          </p:cNvSpPr>
          <p:nvPr>
            <p:ph type="dt" sz="half" idx="10"/>
          </p:nvPr>
        </p:nvSpPr>
        <p:spPr/>
        <p:txBody>
          <a:bodyPr rtlCol="0"/>
          <a:lstStyle>
            <a:lvl1pPr>
              <a:defRPr>
                <a:solidFill>
                  <a:schemeClr val="accent1">
                    <a:lumMod val="75000"/>
                    <a:lumOff val="25000"/>
                  </a:schemeClr>
                </a:solidFill>
              </a:defRPr>
            </a:lvl1pPr>
          </a:lstStyle>
          <a:p>
            <a:pPr rtl="0"/>
            <a:fld id="{6E2946E4-8964-43BF-B1D5-4261B83248E5}" type="datetime1">
              <a:rPr lang="pt-BR" noProof="0" smtClean="0"/>
              <a:t>29/09/2023</a:t>
            </a:fld>
            <a:endParaRPr lang="pt-BR" noProof="0"/>
          </a:p>
        </p:txBody>
      </p:sp>
      <p:sp>
        <p:nvSpPr>
          <p:cNvPr id="5" name="Espaço Reservado para Rodapé 4"/>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pt-BR" noProof="0"/>
          </a:p>
        </p:txBody>
      </p:sp>
      <p:sp>
        <p:nvSpPr>
          <p:cNvPr id="6" name="Espaço Reservado para o Número do Slide 5"/>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8" name="Retângulo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hasCustomPrompt="1"/>
          </p:nvPr>
        </p:nvSpPr>
        <p:spPr>
          <a:xfrm>
            <a:off x="581193" y="729658"/>
            <a:ext cx="11029616" cy="988332"/>
          </a:xfrm>
        </p:spPr>
        <p:txBody>
          <a:bodyPr rtlCol="0"/>
          <a:lstStyle/>
          <a:p>
            <a:pPr rtl="0"/>
            <a:r>
              <a:rPr lang="pt-BR" noProof="0"/>
              <a:t>Clique para editar o estilo de título Mestre</a:t>
            </a:r>
          </a:p>
        </p:txBody>
      </p:sp>
      <p:sp>
        <p:nvSpPr>
          <p:cNvPr id="3" name="Espaço Reservado para Conteúdo 2"/>
          <p:cNvSpPr>
            <a:spLocks noGrp="1"/>
          </p:cNvSpPr>
          <p:nvPr>
            <p:ph sz="half" idx="1" hasCustomPrompt="1"/>
          </p:nvPr>
        </p:nvSpPr>
        <p:spPr>
          <a:xfrm>
            <a:off x="581193" y="2228003"/>
            <a:ext cx="5422390" cy="3633047"/>
          </a:xfrm>
        </p:spPr>
        <p:txBody>
          <a:bodyPr rtlCol="0">
            <a:normAutofit/>
          </a:bodyPr>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Conteúdo 3"/>
          <p:cNvSpPr>
            <a:spLocks noGrp="1"/>
          </p:cNvSpPr>
          <p:nvPr>
            <p:ph sz="half" idx="2" hasCustomPrompt="1"/>
          </p:nvPr>
        </p:nvSpPr>
        <p:spPr>
          <a:xfrm>
            <a:off x="6188417" y="2228003"/>
            <a:ext cx="5422392" cy="3633047"/>
          </a:xfrm>
        </p:spPr>
        <p:txBody>
          <a:bodyPr rtlCol="0">
            <a:normAutofit/>
          </a:bodyPr>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5" name="Espaço Reservado para Data 4"/>
          <p:cNvSpPr>
            <a:spLocks noGrp="1"/>
          </p:cNvSpPr>
          <p:nvPr>
            <p:ph type="dt" sz="half" idx="10"/>
          </p:nvPr>
        </p:nvSpPr>
        <p:spPr/>
        <p:txBody>
          <a:bodyPr rtlCol="0"/>
          <a:lstStyle/>
          <a:p>
            <a:pPr rtl="0"/>
            <a:fld id="{97C9F420-083C-437A-9265-7F13EB97C6A2}" type="datetime1">
              <a:rPr lang="pt-BR" noProof="0" smtClean="0"/>
              <a:t>29/09/2023</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1" name="Retângulo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ítulo 1"/>
          <p:cNvSpPr>
            <a:spLocks noGrp="1"/>
          </p:cNvSpPr>
          <p:nvPr>
            <p:ph type="title" hasCustomPrompt="1"/>
          </p:nvPr>
        </p:nvSpPr>
        <p:spPr>
          <a:xfrm>
            <a:off x="581193" y="729658"/>
            <a:ext cx="11029616" cy="988332"/>
          </a:xfrm>
        </p:spPr>
        <p:txBody>
          <a:bodyPr rtlCol="0"/>
          <a:lstStyle/>
          <a:p>
            <a:pPr rtl="0"/>
            <a:r>
              <a:rPr lang="pt-BR" noProof="0"/>
              <a:t>Clique para editar o estilo de título Mestre</a:t>
            </a:r>
          </a:p>
        </p:txBody>
      </p:sp>
      <p:sp>
        <p:nvSpPr>
          <p:cNvPr id="3" name="Espaço Reservado para Texto 2"/>
          <p:cNvSpPr>
            <a:spLocks noGrp="1"/>
          </p:cNvSpPr>
          <p:nvPr>
            <p:ph type="body" idx="1" hasCustomPrompt="1"/>
          </p:nvPr>
        </p:nvSpPr>
        <p:spPr>
          <a:xfrm>
            <a:off x="887219" y="2250892"/>
            <a:ext cx="5087075" cy="536005"/>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Editar estilos de texto Mestre</a:t>
            </a:r>
          </a:p>
        </p:txBody>
      </p:sp>
      <p:sp>
        <p:nvSpPr>
          <p:cNvPr id="4" name="Espaço Reservado para Conteúdo 3"/>
          <p:cNvSpPr>
            <a:spLocks noGrp="1"/>
          </p:cNvSpPr>
          <p:nvPr>
            <p:ph sz="half" idx="2" hasCustomPrompt="1"/>
          </p:nvPr>
        </p:nvSpPr>
        <p:spPr>
          <a:xfrm>
            <a:off x="581194" y="2926052"/>
            <a:ext cx="5393100" cy="2934999"/>
          </a:xfrm>
        </p:spPr>
        <p:txBody>
          <a:bodyPr rtlCol="0" anchor="t">
            <a:normAutofit/>
          </a:bodyPr>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5" name="Espaço Reservado para Texto 4"/>
          <p:cNvSpPr>
            <a:spLocks noGrp="1"/>
          </p:cNvSpPr>
          <p:nvPr>
            <p:ph type="body" sz="quarter" idx="3" hasCustomPrompt="1"/>
          </p:nvPr>
        </p:nvSpPr>
        <p:spPr>
          <a:xfrm>
            <a:off x="6523735" y="2250892"/>
            <a:ext cx="5087073" cy="553373"/>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Editar estilos de texto Mestre</a:t>
            </a:r>
          </a:p>
        </p:txBody>
      </p:sp>
      <p:sp>
        <p:nvSpPr>
          <p:cNvPr id="6" name="Espaço Reservado para Conteúdo 5"/>
          <p:cNvSpPr>
            <a:spLocks noGrp="1"/>
          </p:cNvSpPr>
          <p:nvPr>
            <p:ph sz="quarter" idx="4" hasCustomPrompt="1"/>
          </p:nvPr>
        </p:nvSpPr>
        <p:spPr>
          <a:xfrm>
            <a:off x="6217709" y="2926052"/>
            <a:ext cx="5393100" cy="2934999"/>
          </a:xfrm>
        </p:spPr>
        <p:txBody>
          <a:bodyPr rtlCol="0" anchor="t">
            <a:normAutofit/>
          </a:bodyPr>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7" name="Espaço Reservado para Data 6"/>
          <p:cNvSpPr>
            <a:spLocks noGrp="1"/>
          </p:cNvSpPr>
          <p:nvPr>
            <p:ph type="dt" sz="half" idx="10"/>
          </p:nvPr>
        </p:nvSpPr>
        <p:spPr/>
        <p:txBody>
          <a:bodyPr rtlCol="0"/>
          <a:lstStyle/>
          <a:p>
            <a:pPr rtl="0"/>
            <a:fld id="{BE07AF20-ED70-4B21-B799-75BB5818AB43}" type="datetime1">
              <a:rPr lang="pt-BR" noProof="0" smtClean="0"/>
              <a:t>29/09/2023</a:t>
            </a:fld>
            <a:endParaRPr lang="pt-BR" noProof="0"/>
          </a:p>
        </p:txBody>
      </p:sp>
      <p:sp>
        <p:nvSpPr>
          <p:cNvPr id="8" name="Espaço Reservado para Rodapé 7"/>
          <p:cNvSpPr>
            <a:spLocks noGrp="1"/>
          </p:cNvSpPr>
          <p:nvPr>
            <p:ph type="ftr" sz="quarter" idx="11"/>
          </p:nvPr>
        </p:nvSpPr>
        <p:spPr/>
        <p:txBody>
          <a:bodyPr rtlCol="0"/>
          <a:lstStyle/>
          <a:p>
            <a:pPr rtl="0"/>
            <a:endParaRPr lang="pt-BR" noProof="0"/>
          </a:p>
        </p:txBody>
      </p:sp>
      <p:sp>
        <p:nvSpPr>
          <p:cNvPr id="9" name="Espaço Reservado para o Número do Slide 8"/>
          <p:cNvSpPr>
            <a:spLocks noGrp="1"/>
          </p:cNvSpPr>
          <p:nvPr>
            <p:ph type="sldNum" sz="quarter" idx="12"/>
          </p:nvPr>
        </p:nvSpPr>
        <p:spPr/>
        <p:txBody>
          <a:bodyPr rtlCol="0"/>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3" name="Espaço Reservado para Data 2"/>
          <p:cNvSpPr>
            <a:spLocks noGrp="1"/>
          </p:cNvSpPr>
          <p:nvPr>
            <p:ph type="dt" sz="half" idx="10"/>
          </p:nvPr>
        </p:nvSpPr>
        <p:spPr/>
        <p:txBody>
          <a:bodyPr rtlCol="0"/>
          <a:lstStyle/>
          <a:p>
            <a:pPr rtl="0"/>
            <a:fld id="{0D33D876-8C34-42FC-BFF7-457557B97BB7}" type="datetime1">
              <a:rPr lang="pt-BR" noProof="0" smtClean="0"/>
              <a:t>29/09/2023</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D57F1E4F-1CFF-5643-939E-217C01CDF565}" type="slidenum">
              <a:rPr lang="pt-BR" noProof="0" smtClean="0"/>
              <a:pPr rtl="0"/>
              <a:t>‹nº›</a:t>
            </a:fld>
            <a:endParaRPr lang="pt-BR" noProof="0"/>
          </a:p>
        </p:txBody>
      </p:sp>
      <p:sp>
        <p:nvSpPr>
          <p:cNvPr id="7" name="Retângulo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ítulo 1"/>
          <p:cNvSpPr>
            <a:spLocks noGrp="1"/>
          </p:cNvSpPr>
          <p:nvPr>
            <p:ph type="title" hasCustomPrompt="1"/>
          </p:nvPr>
        </p:nvSpPr>
        <p:spPr>
          <a:xfrm>
            <a:off x="575894" y="729658"/>
            <a:ext cx="11029616" cy="988332"/>
          </a:xfrm>
        </p:spPr>
        <p:txBody>
          <a:bodyPr rtlCol="0"/>
          <a:lstStyle/>
          <a:p>
            <a:pPr rtl="0"/>
            <a:r>
              <a:rPr lang="pt-BR" noProof="0"/>
              <a:t>Clique para editar o estilo de título Mestre</a:t>
            </a:r>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rtlCol="0"/>
          <a:lstStyle/>
          <a:p>
            <a:pPr rtl="0"/>
            <a:fld id="{4592437E-206F-4A1C-947F-806A50A40B88}" type="datetime1">
              <a:rPr lang="pt-BR" noProof="0" smtClean="0"/>
              <a:t>29/09/2023</a:t>
            </a:fld>
            <a:endParaRPr lang="pt-BR" noProof="0"/>
          </a:p>
        </p:txBody>
      </p:sp>
      <p:sp>
        <p:nvSpPr>
          <p:cNvPr id="3" name="Espaço Reservado para Rodapé 2"/>
          <p:cNvSpPr>
            <a:spLocks noGrp="1"/>
          </p:cNvSpPr>
          <p:nvPr>
            <p:ph type="ftr" sz="quarter" idx="11"/>
          </p:nvPr>
        </p:nvSpPr>
        <p:spPr/>
        <p:txBody>
          <a:bodyPr rtlCol="0"/>
          <a:lstStyle/>
          <a:p>
            <a:pPr rtl="0"/>
            <a:endParaRPr lang="pt-BR" noProof="0"/>
          </a:p>
        </p:txBody>
      </p:sp>
      <p:sp>
        <p:nvSpPr>
          <p:cNvPr id="4" name="Espaço Reservado para o Número do Slide 3"/>
          <p:cNvSpPr>
            <a:spLocks noGrp="1"/>
          </p:cNvSpPr>
          <p:nvPr>
            <p:ph type="sldNum" sz="quarter" idx="12"/>
          </p:nvPr>
        </p:nvSpPr>
        <p:spPr/>
        <p:txBody>
          <a:bodyPr rtlCol="0"/>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9" name="Retângulo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hasCustomPrompt="1"/>
          </p:nvPr>
        </p:nvSpPr>
        <p:spPr>
          <a:xfrm>
            <a:off x="581192" y="5262296"/>
            <a:ext cx="4909445" cy="689514"/>
          </a:xfrm>
        </p:spPr>
        <p:txBody>
          <a:bodyPr rtlCol="0" anchor="ctr"/>
          <a:lstStyle>
            <a:lvl1pPr algn="l">
              <a:defRPr sz="2000" b="0">
                <a:solidFill>
                  <a:schemeClr val="accent1">
                    <a:lumMod val="75000"/>
                    <a:lumOff val="25000"/>
                  </a:schemeClr>
                </a:solidFill>
              </a:defRPr>
            </a:lvl1pPr>
          </a:lstStyle>
          <a:p>
            <a:pPr rtl="0"/>
            <a:r>
              <a:rPr lang="pt-BR" noProof="0"/>
              <a:t>Clique para editar o estilo de título Mestre</a:t>
            </a:r>
          </a:p>
        </p:txBody>
      </p:sp>
      <p:sp>
        <p:nvSpPr>
          <p:cNvPr id="3" name="Espaço Reservado para Conteúdo 2"/>
          <p:cNvSpPr>
            <a:spLocks noGrp="1"/>
          </p:cNvSpPr>
          <p:nvPr>
            <p:ph idx="1" hasCustomPrompt="1"/>
          </p:nvPr>
        </p:nvSpPr>
        <p:spPr>
          <a:xfrm>
            <a:off x="447816" y="601200"/>
            <a:ext cx="11292840" cy="4204800"/>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Texto 3"/>
          <p:cNvSpPr>
            <a:spLocks noGrp="1"/>
          </p:cNvSpPr>
          <p:nvPr>
            <p:ph type="body" sz="half" idx="2" hasCustomPrompt="1"/>
          </p:nvPr>
        </p:nvSpPr>
        <p:spPr>
          <a:xfrm>
            <a:off x="5740823" y="5262296"/>
            <a:ext cx="5869987" cy="689515"/>
          </a:xfrm>
        </p:spPr>
        <p:txBody>
          <a:bodyPr rtlCol="0"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Editar estilos de texto Mestre</a:t>
            </a:r>
          </a:p>
        </p:txBody>
      </p:sp>
      <p:sp>
        <p:nvSpPr>
          <p:cNvPr id="5" name="Espaço Reservado para Data 4"/>
          <p:cNvSpPr>
            <a:spLocks noGrp="1"/>
          </p:cNvSpPr>
          <p:nvPr>
            <p:ph type="dt" sz="half" idx="10"/>
          </p:nvPr>
        </p:nvSpPr>
        <p:spPr/>
        <p:txBody>
          <a:bodyPr rtlCol="0"/>
          <a:lstStyle>
            <a:lvl1pPr>
              <a:defRPr>
                <a:solidFill>
                  <a:schemeClr val="accent1">
                    <a:lumMod val="75000"/>
                    <a:lumOff val="25000"/>
                  </a:schemeClr>
                </a:solidFill>
              </a:defRPr>
            </a:lvl1pPr>
          </a:lstStyle>
          <a:p>
            <a:pPr rtl="0"/>
            <a:fld id="{B036DDBC-F1EF-4D09-A533-5995BC167053}" type="datetime1">
              <a:rPr lang="pt-BR" noProof="0" smtClean="0"/>
              <a:t>29/09/2023</a:t>
            </a:fld>
            <a:endParaRPr lang="pt-BR" noProof="0"/>
          </a:p>
        </p:txBody>
      </p:sp>
      <p:sp>
        <p:nvSpPr>
          <p:cNvPr id="6" name="Espaço Reservado para Rodapé 5"/>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pt-BR" noProof="0"/>
          </a:p>
        </p:txBody>
      </p:sp>
      <p:sp>
        <p:nvSpPr>
          <p:cNvPr id="7" name="Espaço Reservado para o Número do Slide 6"/>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581193" y="4693389"/>
            <a:ext cx="11029616" cy="566738"/>
          </a:xfrm>
        </p:spPr>
        <p:txBody>
          <a:bodyPr rtlCol="0" anchor="b">
            <a:normAutofit/>
          </a:bodyPr>
          <a:lstStyle>
            <a:lvl1pPr algn="l">
              <a:defRPr sz="2400" b="0">
                <a:solidFill>
                  <a:schemeClr val="accent1"/>
                </a:solidFill>
              </a:defRPr>
            </a:lvl1pPr>
          </a:lstStyle>
          <a:p>
            <a:pPr rtl="0"/>
            <a:r>
              <a:rPr lang="pt-BR" noProof="0"/>
              <a:t>Clique para editar o estilo de título Mestre</a:t>
            </a:r>
          </a:p>
        </p:txBody>
      </p:sp>
      <p:sp>
        <p:nvSpPr>
          <p:cNvPr id="3" name="Espaço Reservado para Imagem 2"/>
          <p:cNvSpPr>
            <a:spLocks noGrp="1" noChangeAspect="1"/>
          </p:cNvSpPr>
          <p:nvPr>
            <p:ph type="pic" idx="1"/>
          </p:nvPr>
        </p:nvSpPr>
        <p:spPr>
          <a:xfrm>
            <a:off x="447817" y="599725"/>
            <a:ext cx="11290859" cy="3557252"/>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pt-BR" noProof="0"/>
              <a:t>Clique no ícone para adicionar uma imagem</a:t>
            </a:r>
          </a:p>
        </p:txBody>
      </p:sp>
      <p:sp>
        <p:nvSpPr>
          <p:cNvPr id="4" name="Espaço Reservado para Texto 3"/>
          <p:cNvSpPr>
            <a:spLocks noGrp="1"/>
          </p:cNvSpPr>
          <p:nvPr>
            <p:ph type="body" sz="half" idx="2" hasCustomPrompt="1"/>
          </p:nvPr>
        </p:nvSpPr>
        <p:spPr>
          <a:xfrm>
            <a:off x="581192" y="5260127"/>
            <a:ext cx="11029617" cy="598671"/>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Editar estilos de texto Mestre</a:t>
            </a:r>
          </a:p>
        </p:txBody>
      </p:sp>
      <p:sp>
        <p:nvSpPr>
          <p:cNvPr id="5" name="Espaço Reservado para Data 4"/>
          <p:cNvSpPr>
            <a:spLocks noGrp="1"/>
          </p:cNvSpPr>
          <p:nvPr>
            <p:ph type="dt" sz="half" idx="10"/>
          </p:nvPr>
        </p:nvSpPr>
        <p:spPr/>
        <p:txBody>
          <a:bodyPr rtlCol="0"/>
          <a:lstStyle/>
          <a:p>
            <a:pPr rtl="0"/>
            <a:fld id="{DFFDDC01-A1CF-4C3A-BE96-FBC60101324D}" type="datetime1">
              <a:rPr lang="pt-BR" noProof="0" smtClean="0"/>
              <a:t>29/09/2023</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D57F1E4F-1CFF-5643-939E-217C01CDF565}" type="slidenum">
              <a:rPr lang="pt-BR" noProof="0" smtClean="0"/>
              <a:pPr rtl="0"/>
              <a:t>‹nº›</a:t>
            </a:fld>
            <a:endParaRPr lang="pt-BR" noProof="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pt-BR" noProof="0"/>
              <a:t>Clique para editar o estilo de título Mestre</a:t>
            </a:r>
          </a:p>
        </p:txBody>
      </p:sp>
      <p:sp>
        <p:nvSpPr>
          <p:cNvPr id="3" name="Espaço Reservado para Texto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pPr rtl="0"/>
            <a:fld id="{52266794-2CD5-4ED3-94F8-8B8DC65FDDE3}" type="datetime1">
              <a:rPr lang="pt-BR" noProof="0" smtClean="0"/>
              <a:t>29/09/2023</a:t>
            </a:fld>
            <a:endParaRPr lang="pt-BR" noProof="0"/>
          </a:p>
        </p:txBody>
      </p:sp>
      <p:sp>
        <p:nvSpPr>
          <p:cNvPr id="5" name="Espaço Reservado para Rodapé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pPr rtl="0"/>
            <a:endParaRPr lang="pt-BR" noProof="0"/>
          </a:p>
        </p:txBody>
      </p:sp>
      <p:sp>
        <p:nvSpPr>
          <p:cNvPr id="6" name="Espaço Reservado para o Número do Slide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pPr rtl="0"/>
            <a:fld id="{D57F1E4F-1CFF-5643-939E-217C01CDF565}" type="slidenum">
              <a:rPr lang="pt-BR" noProof="0" smtClean="0"/>
              <a:pPr rtl="0"/>
              <a:t>‹nº›</a:t>
            </a:fld>
            <a:endParaRPr lang="pt-BR" noProof="0"/>
          </a:p>
        </p:txBody>
      </p:sp>
      <p:sp>
        <p:nvSpPr>
          <p:cNvPr id="9" name="Retângulo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tângulo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tângulo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tângulo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7" name="Imagem 6" descr="Conexões Digitai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upo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tângulo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tângulo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tângulo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tângulo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C02C5318-1A1E-49D0-B2E2-A4B0FA9E8A40}"/>
              </a:ext>
            </a:extLst>
          </p:cNvPr>
          <p:cNvSpPr>
            <a:spLocks noGrp="1"/>
          </p:cNvSpPr>
          <p:nvPr>
            <p:ph type="ctrTitle"/>
          </p:nvPr>
        </p:nvSpPr>
        <p:spPr>
          <a:xfrm>
            <a:off x="715850" y="4428563"/>
            <a:ext cx="10993549" cy="1416035"/>
          </a:xfrm>
        </p:spPr>
        <p:txBody>
          <a:bodyPr rtlCol="0">
            <a:noAutofit/>
          </a:bodyPr>
          <a:lstStyle/>
          <a:p>
            <a:pPr rtl="0"/>
            <a:r>
              <a:rPr lang="pt-BR" sz="4400" dirty="0">
                <a:solidFill>
                  <a:schemeClr val="bg1"/>
                </a:solidFill>
              </a:rPr>
              <a:t>Arquitetura de Hardware e Software</a:t>
            </a:r>
          </a:p>
        </p:txBody>
      </p:sp>
      <p:sp>
        <p:nvSpPr>
          <p:cNvPr id="3" name="Subtítulo 2">
            <a:extLst>
              <a:ext uri="{FF2B5EF4-FFF2-40B4-BE49-F238E27FC236}">
                <a16:creationId xmlns:a16="http://schemas.microsoft.com/office/drawing/2014/main" id="{48B6CF59-4E5B-494D-A2F7-97ADD01E6497}"/>
              </a:ext>
            </a:extLst>
          </p:cNvPr>
          <p:cNvSpPr>
            <a:spLocks noGrp="1"/>
          </p:cNvSpPr>
          <p:nvPr>
            <p:ph type="subTitle" idx="1"/>
          </p:nvPr>
        </p:nvSpPr>
        <p:spPr>
          <a:xfrm>
            <a:off x="715853" y="5835905"/>
            <a:ext cx="10993546" cy="484822"/>
          </a:xfrm>
        </p:spPr>
        <p:txBody>
          <a:bodyPr rtlCol="0">
            <a:normAutofit lnSpcReduction="10000"/>
          </a:bodyPr>
          <a:lstStyle/>
          <a:p>
            <a:pPr rtl="0"/>
            <a:r>
              <a:rPr lang="pt-BR" sz="2800" dirty="0">
                <a:solidFill>
                  <a:srgbClr val="7CEBFF"/>
                </a:solidFill>
              </a:rPr>
              <a:t>Processadores e memória - hardware</a:t>
            </a:r>
          </a:p>
        </p:txBody>
      </p:sp>
      <p:sp>
        <p:nvSpPr>
          <p:cNvPr id="11" name="CaixaDeTexto 10">
            <a:extLst>
              <a:ext uri="{FF2B5EF4-FFF2-40B4-BE49-F238E27FC236}">
                <a16:creationId xmlns:a16="http://schemas.microsoft.com/office/drawing/2014/main" id="{AA9D2DEA-44EA-4DF1-B217-EFA0BD701AF1}"/>
              </a:ext>
            </a:extLst>
          </p:cNvPr>
          <p:cNvSpPr txBox="1"/>
          <p:nvPr/>
        </p:nvSpPr>
        <p:spPr>
          <a:xfrm>
            <a:off x="9854720" y="6390564"/>
            <a:ext cx="2510118" cy="369332"/>
          </a:xfrm>
          <a:prstGeom prst="rect">
            <a:avLst/>
          </a:prstGeom>
          <a:noFill/>
        </p:spPr>
        <p:txBody>
          <a:bodyPr wrap="square" rtlCol="0">
            <a:spAutoFit/>
          </a:bodyPr>
          <a:lstStyle/>
          <a:p>
            <a:r>
              <a:rPr lang="pt-BR" dirty="0">
                <a:solidFill>
                  <a:schemeClr val="bg1"/>
                </a:solidFill>
              </a:rPr>
              <a:t>Prof.: Ramon Ferreira</a:t>
            </a:r>
          </a:p>
        </p:txBody>
      </p:sp>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9771529" cy="3678303"/>
          </a:xfrm>
        </p:spPr>
        <p:txBody>
          <a:bodyPr anchor="t">
            <a:normAutofit/>
          </a:bodyPr>
          <a:lstStyle/>
          <a:p>
            <a:pPr marL="0" indent="0">
              <a:buNone/>
            </a:pPr>
            <a:r>
              <a:rPr lang="pt-BR" sz="2400" b="1" kern="2300" dirty="0"/>
              <a:t>Núcleos</a:t>
            </a:r>
          </a:p>
          <a:p>
            <a:pPr marL="0" indent="0">
              <a:buNone/>
            </a:pPr>
            <a:endParaRPr lang="pt-BR" sz="1400" b="1" kern="2300" dirty="0"/>
          </a:p>
          <a:p>
            <a:pPr marL="0" indent="0">
              <a:buNone/>
            </a:pPr>
            <a:r>
              <a:rPr lang="pt-BR" sz="2400" b="1" kern="2300" dirty="0"/>
              <a:t>	</a:t>
            </a:r>
            <a:r>
              <a:rPr lang="pt-BR" sz="2200" kern="2300" dirty="0"/>
              <a:t>Os núcleos do processador são unidades de processamento independentes dentro de um único chip de processador (CPU). Cada núcleo é capaz de executar tarefas e processar instruções de forma autônoma. Ter múltiplos núcleos em um processador é uma estratégia para melhorar o desempenho e a capacidade de multitarefa dos sistemas computacionais.</a:t>
            </a:r>
          </a:p>
        </p:txBody>
      </p:sp>
    </p:spTree>
    <p:extLst>
      <p:ext uri="{BB962C8B-B14F-4D97-AF65-F5344CB8AC3E}">
        <p14:creationId xmlns:p14="http://schemas.microsoft.com/office/powerpoint/2010/main" val="1063307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9771529" cy="3678303"/>
          </a:xfrm>
        </p:spPr>
        <p:txBody>
          <a:bodyPr anchor="t">
            <a:normAutofit/>
          </a:bodyPr>
          <a:lstStyle/>
          <a:p>
            <a:pPr marL="0" indent="0">
              <a:buNone/>
            </a:pPr>
            <a:r>
              <a:rPr lang="pt-BR" sz="2400" b="1" kern="2300" dirty="0"/>
              <a:t>Núcleos</a:t>
            </a:r>
          </a:p>
          <a:p>
            <a:pPr marL="0" indent="0">
              <a:buNone/>
            </a:pPr>
            <a:endParaRPr lang="pt-BR" sz="1400" b="1" kern="2300" dirty="0"/>
          </a:p>
          <a:p>
            <a:pPr marL="0" indent="0">
              <a:buNone/>
            </a:pPr>
            <a:r>
              <a:rPr lang="pt-BR" sz="2400" b="1" kern="2300" dirty="0"/>
              <a:t>	</a:t>
            </a:r>
            <a:r>
              <a:rPr lang="pt-BR" sz="2200" u="sng" kern="2300" dirty="0"/>
              <a:t>Núcleos Múltiplos</a:t>
            </a:r>
            <a:r>
              <a:rPr lang="pt-BR" sz="2200" kern="2300" dirty="0"/>
              <a:t>: Processadores modernos podem ter múltiplos núcleos, como dual-core (2 núcleos), </a:t>
            </a:r>
            <a:r>
              <a:rPr lang="pt-BR" sz="2200" kern="2300" dirty="0" err="1"/>
              <a:t>quad</a:t>
            </a:r>
            <a:r>
              <a:rPr lang="pt-BR" sz="2200" kern="2300" dirty="0"/>
              <a:t>-core (4 núcleos), hexa-core (6 núcleos) ou </a:t>
            </a:r>
            <a:r>
              <a:rPr lang="pt-BR" sz="2200" kern="2300" dirty="0" err="1"/>
              <a:t>octa</a:t>
            </a:r>
            <a:r>
              <a:rPr lang="pt-BR" sz="2200" kern="2300" dirty="0"/>
              <a:t>-core (8 núcleos), e até mais. Isso é conhecido como processamento paralelo e permite que o computador execute várias tarefas ao mesmo tempo. Por exemplo, enquanto você navega na web, o sistema operacional pode usar um núcleo para lidar com o navegador e outro para executar atualizações em segundo plano.</a:t>
            </a:r>
          </a:p>
        </p:txBody>
      </p:sp>
    </p:spTree>
    <p:extLst>
      <p:ext uri="{BB962C8B-B14F-4D97-AF65-F5344CB8AC3E}">
        <p14:creationId xmlns:p14="http://schemas.microsoft.com/office/powerpoint/2010/main" val="958803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9771529" cy="3678303"/>
          </a:xfrm>
        </p:spPr>
        <p:txBody>
          <a:bodyPr anchor="t">
            <a:normAutofit/>
          </a:bodyPr>
          <a:lstStyle/>
          <a:p>
            <a:pPr marL="0" indent="0">
              <a:buNone/>
            </a:pPr>
            <a:r>
              <a:rPr lang="pt-BR" sz="2400" b="1" kern="2300" dirty="0"/>
              <a:t>Núcleos</a:t>
            </a:r>
          </a:p>
        </p:txBody>
      </p:sp>
      <p:pic>
        <p:nvPicPr>
          <p:cNvPr id="6" name="Imagem 5">
            <a:extLst>
              <a:ext uri="{FF2B5EF4-FFF2-40B4-BE49-F238E27FC236}">
                <a16:creationId xmlns:a16="http://schemas.microsoft.com/office/drawing/2014/main" id="{4BAD9BD9-FC6E-4133-A910-834D4EEE6F36}"/>
              </a:ext>
            </a:extLst>
          </p:cNvPr>
          <p:cNvPicPr>
            <a:picLocks noChangeAspect="1"/>
          </p:cNvPicPr>
          <p:nvPr/>
        </p:nvPicPr>
        <p:blipFill>
          <a:blip r:embed="rId2"/>
          <a:stretch>
            <a:fillRect/>
          </a:stretch>
        </p:blipFill>
        <p:spPr>
          <a:xfrm>
            <a:off x="3314700" y="1882868"/>
            <a:ext cx="5562600" cy="4867275"/>
          </a:xfrm>
          <a:prstGeom prst="rect">
            <a:avLst/>
          </a:prstGeom>
        </p:spPr>
      </p:pic>
    </p:spTree>
    <p:extLst>
      <p:ext uri="{BB962C8B-B14F-4D97-AF65-F5344CB8AC3E}">
        <p14:creationId xmlns:p14="http://schemas.microsoft.com/office/powerpoint/2010/main" val="4553172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Núcleos Lógicos</a:t>
            </a:r>
          </a:p>
          <a:p>
            <a:pPr marL="0" indent="0">
              <a:buNone/>
            </a:pPr>
            <a:endParaRPr lang="pt-BR" sz="1400" b="1" kern="2300" dirty="0"/>
          </a:p>
          <a:p>
            <a:pPr marL="0" indent="0">
              <a:buNone/>
            </a:pPr>
            <a:r>
              <a:rPr lang="pt-BR" sz="2400" b="1" kern="2300" dirty="0"/>
              <a:t>	</a:t>
            </a:r>
            <a:r>
              <a:rPr lang="pt-BR" sz="2400" kern="2300" dirty="0"/>
              <a:t>Os núcleos lógicos são uma tecnologia projetada para melhorar o desempenho da CPU ao permitir que um único núcleo físico execute múltiplas threads de forma mais eficiente.  A ideia básica dos núcleos lógicos é compartilhar os recursos de um único núcleo físico entre duas ou mais threads, permitindo que elas sejam executadas simultaneamente.</a:t>
            </a:r>
            <a:endParaRPr lang="pt-BR" sz="2200" kern="2300" dirty="0"/>
          </a:p>
        </p:txBody>
      </p:sp>
    </p:spTree>
    <p:extLst>
      <p:ext uri="{BB962C8B-B14F-4D97-AF65-F5344CB8AC3E}">
        <p14:creationId xmlns:p14="http://schemas.microsoft.com/office/powerpoint/2010/main" val="3952176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Threads</a:t>
            </a:r>
          </a:p>
          <a:p>
            <a:pPr marL="0" indent="0">
              <a:buNone/>
            </a:pPr>
            <a:endParaRPr lang="pt-BR" sz="1400" b="1" kern="2300" dirty="0"/>
          </a:p>
          <a:p>
            <a:pPr marL="0" indent="0">
              <a:buNone/>
            </a:pPr>
            <a:r>
              <a:rPr lang="pt-BR" sz="2400" b="1" kern="2300" dirty="0"/>
              <a:t>	</a:t>
            </a:r>
            <a:r>
              <a:rPr lang="pt-BR" sz="2400" kern="2300" dirty="0"/>
              <a:t>As threads são um conceito fundamental na programação e no desenvolvimento de software que permite a execução concorrente de tarefas dentro de um programa. Elas são usadas para melhorar a eficiência, a responsividade e o desempenho de aplicativos, mas também introduzem desafios de programação relacionados à sincronização e à concorrência.</a:t>
            </a:r>
            <a:endParaRPr lang="pt-BR" sz="2200" kern="2300" dirty="0"/>
          </a:p>
        </p:txBody>
      </p:sp>
    </p:spTree>
    <p:extLst>
      <p:ext uri="{BB962C8B-B14F-4D97-AF65-F5344CB8AC3E}">
        <p14:creationId xmlns:p14="http://schemas.microsoft.com/office/powerpoint/2010/main" val="821553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66164" y="2117749"/>
            <a:ext cx="10004612" cy="3678303"/>
          </a:xfrm>
        </p:spPr>
        <p:txBody>
          <a:bodyPr anchor="t">
            <a:normAutofit/>
          </a:bodyPr>
          <a:lstStyle/>
          <a:p>
            <a:pPr marL="0" indent="0">
              <a:buNone/>
            </a:pPr>
            <a:r>
              <a:rPr lang="pt-BR" sz="2400" b="1" kern="2300" dirty="0"/>
              <a:t>Threads</a:t>
            </a:r>
            <a:endParaRPr lang="pt-BR" sz="2200" kern="2300" dirty="0"/>
          </a:p>
        </p:txBody>
      </p:sp>
      <p:pic>
        <p:nvPicPr>
          <p:cNvPr id="6" name="Imagem 5">
            <a:extLst>
              <a:ext uri="{FF2B5EF4-FFF2-40B4-BE49-F238E27FC236}">
                <a16:creationId xmlns:a16="http://schemas.microsoft.com/office/drawing/2014/main" id="{08E15934-55F0-4E84-BB04-D48161A57BB1}"/>
              </a:ext>
            </a:extLst>
          </p:cNvPr>
          <p:cNvPicPr>
            <a:picLocks noChangeAspect="1"/>
          </p:cNvPicPr>
          <p:nvPr/>
        </p:nvPicPr>
        <p:blipFill>
          <a:blip r:embed="rId2"/>
          <a:stretch>
            <a:fillRect/>
          </a:stretch>
        </p:blipFill>
        <p:spPr>
          <a:xfrm>
            <a:off x="3117639" y="2006242"/>
            <a:ext cx="7559326" cy="4640379"/>
          </a:xfrm>
          <a:prstGeom prst="rect">
            <a:avLst/>
          </a:prstGeom>
        </p:spPr>
      </p:pic>
    </p:spTree>
    <p:extLst>
      <p:ext uri="{BB962C8B-B14F-4D97-AF65-F5344CB8AC3E}">
        <p14:creationId xmlns:p14="http://schemas.microsoft.com/office/powerpoint/2010/main" val="36736900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1954307"/>
            <a:ext cx="10004612" cy="4805082"/>
          </a:xfrm>
        </p:spPr>
        <p:txBody>
          <a:bodyPr anchor="t">
            <a:normAutofit fontScale="92500" lnSpcReduction="20000"/>
          </a:bodyPr>
          <a:lstStyle/>
          <a:p>
            <a:pPr marL="0" indent="0">
              <a:buNone/>
            </a:pPr>
            <a:r>
              <a:rPr lang="pt-BR" sz="2400" b="1" kern="2300" dirty="0"/>
              <a:t>Threads: De forma simplificada</a:t>
            </a:r>
          </a:p>
          <a:p>
            <a:pPr marL="0" indent="0">
              <a:buNone/>
            </a:pPr>
            <a:endParaRPr lang="pt-BR" sz="1400" b="1" kern="2300" dirty="0"/>
          </a:p>
          <a:p>
            <a:pPr marL="0" indent="0">
              <a:buNone/>
            </a:pPr>
            <a:r>
              <a:rPr lang="pt-BR" sz="2400" b="1" kern="2300" dirty="0"/>
              <a:t>	</a:t>
            </a:r>
            <a:r>
              <a:rPr lang="pt-BR" sz="2400" kern="2300" dirty="0"/>
              <a:t>Imagina que você está brincando com seus brinquedos e ao mesmo tempo quer pintar um desenho. Se você tivesse apenas um par de mãos, seria difícil fazer as duas coisas ao mesmo tempo, certo?</a:t>
            </a:r>
          </a:p>
          <a:p>
            <a:pPr marL="0" indent="0">
              <a:buNone/>
            </a:pPr>
            <a:endParaRPr lang="pt-BR" sz="1600" kern="2300" dirty="0"/>
          </a:p>
          <a:p>
            <a:pPr marL="0" indent="0">
              <a:buNone/>
            </a:pPr>
            <a:r>
              <a:rPr lang="pt-BR" sz="2400" kern="2300" dirty="0"/>
              <a:t>Agora, pense em threads como mãos mágicas extras que você pode ter. Cada mão mágica pode fazer algo diferente ao mesmo tempo. Então, enquanto uma mão mágica está brincando com seus brinquedos, a outra pode pintar o desenho.</a:t>
            </a:r>
          </a:p>
          <a:p>
            <a:pPr marL="0" indent="0">
              <a:buNone/>
            </a:pPr>
            <a:endParaRPr lang="pt-BR" sz="1600" kern="2300" dirty="0"/>
          </a:p>
          <a:p>
            <a:pPr marL="0" indent="0">
              <a:buNone/>
            </a:pPr>
            <a:r>
              <a:rPr lang="pt-BR" sz="2400" kern="2300" dirty="0"/>
              <a:t>Threads são como essas "mãos mágicas" no mundo dos computadores. Elas permitem que um computador faça várias coisas ao mesmo tempo, como rodar um jogo e tocar música, porque o computador tem "mãos mágicas" extras chamadas threads que podem lidar com diferentes tarefas de uma só vez. É como fazer várias coisas ao mesmo tempo sem precisar de mais computadores.</a:t>
            </a:r>
            <a:endParaRPr lang="pt-BR" sz="2200" kern="2300" dirty="0"/>
          </a:p>
        </p:txBody>
      </p:sp>
    </p:spTree>
    <p:extLst>
      <p:ext uri="{BB962C8B-B14F-4D97-AF65-F5344CB8AC3E}">
        <p14:creationId xmlns:p14="http://schemas.microsoft.com/office/powerpoint/2010/main" val="14149085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Frequência de Processador</a:t>
            </a:r>
          </a:p>
          <a:p>
            <a:pPr marL="0" indent="0">
              <a:buNone/>
            </a:pPr>
            <a:endParaRPr lang="pt-BR" sz="1400" b="1" kern="2300" dirty="0"/>
          </a:p>
          <a:p>
            <a:pPr marL="457200" indent="-457200">
              <a:buFont typeface="+mj-lt"/>
              <a:buAutoNum type="arabicPeriod"/>
            </a:pPr>
            <a:r>
              <a:rPr lang="pt-BR" sz="2800" b="1" kern="2300" dirty="0"/>
              <a:t>Ciclos de </a:t>
            </a:r>
            <a:r>
              <a:rPr lang="pt-BR" sz="2800" b="1" kern="2300" dirty="0" err="1"/>
              <a:t>Clock</a:t>
            </a:r>
            <a:r>
              <a:rPr lang="pt-BR" sz="2800" b="1" kern="2300" dirty="0"/>
              <a:t>: </a:t>
            </a:r>
            <a:r>
              <a:rPr lang="pt-BR" sz="2400" kern="2300" dirty="0"/>
              <a:t>O processador funciona em ciclos, que são como pequenos passos que ele dá para executar tarefas. A frequência de processador indica quantos desses ciclos o processador pode fazer em um segundo. Quanto maior a frequência, mais ciclos ele pode fazer e, teoricamente, mais rápido ele é.</a:t>
            </a:r>
            <a:endParaRPr lang="pt-BR" sz="2200" kern="2300" dirty="0"/>
          </a:p>
        </p:txBody>
      </p:sp>
    </p:spTree>
    <p:extLst>
      <p:ext uri="{BB962C8B-B14F-4D97-AF65-F5344CB8AC3E}">
        <p14:creationId xmlns:p14="http://schemas.microsoft.com/office/powerpoint/2010/main" val="23852967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Frequência de Processador</a:t>
            </a:r>
          </a:p>
          <a:p>
            <a:pPr marL="0" indent="0">
              <a:buNone/>
            </a:pPr>
            <a:endParaRPr lang="pt-BR" sz="1400" b="1" kern="2300" dirty="0"/>
          </a:p>
          <a:p>
            <a:pPr marL="514350" indent="-514350">
              <a:buFont typeface="+mj-lt"/>
              <a:buAutoNum type="arabicPeriod" startAt="2"/>
            </a:pPr>
            <a:r>
              <a:rPr lang="pt-BR" sz="2800" b="1" kern="2300" dirty="0"/>
              <a:t>Efeito na Velocidade: </a:t>
            </a:r>
            <a:r>
              <a:rPr lang="pt-BR" sz="2400" kern="2300" dirty="0"/>
              <a:t>A frequência de processador afeta diretamente a velocidade de um computador em tarefas que não podem ser divididas em várias partes. Por exemplo, abrir um programa simples ou carregar uma página da web pode ser mais rápido com um processador de frequência mais alta.</a:t>
            </a:r>
            <a:endParaRPr lang="pt-BR" sz="2200" kern="2300" dirty="0"/>
          </a:p>
        </p:txBody>
      </p:sp>
    </p:spTree>
    <p:extLst>
      <p:ext uri="{BB962C8B-B14F-4D97-AF65-F5344CB8AC3E}">
        <p14:creationId xmlns:p14="http://schemas.microsoft.com/office/powerpoint/2010/main" val="3984583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Frequência de Processador</a:t>
            </a:r>
          </a:p>
          <a:p>
            <a:pPr marL="0" indent="0">
              <a:buNone/>
            </a:pPr>
            <a:endParaRPr lang="pt-BR" sz="1400" b="1" kern="2300" dirty="0"/>
          </a:p>
          <a:p>
            <a:pPr marL="514350" indent="-514350">
              <a:buFont typeface="+mj-lt"/>
              <a:buAutoNum type="arabicPeriod" startAt="3"/>
            </a:pPr>
            <a:r>
              <a:rPr lang="pt-BR" sz="2800" b="1" kern="2300" dirty="0"/>
              <a:t>Multitarefa: </a:t>
            </a:r>
            <a:r>
              <a:rPr lang="pt-BR" sz="2400" kern="2300" dirty="0"/>
              <a:t>No entanto, para tarefas que podem ser divididas em partes menores que podem ser feitas ao mesmo tempo (multitarefa), ter muitos núcleos de processador e uma frequência moderada pode ser mais eficaz do que apenas uma frequência muito alta.</a:t>
            </a:r>
            <a:endParaRPr lang="pt-BR" sz="2200" kern="2300" dirty="0"/>
          </a:p>
        </p:txBody>
      </p:sp>
    </p:spTree>
    <p:extLst>
      <p:ext uri="{BB962C8B-B14F-4D97-AF65-F5344CB8AC3E}">
        <p14:creationId xmlns:p14="http://schemas.microsoft.com/office/powerpoint/2010/main" val="4095156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03B14-6AED-495C-908A-0ABBB45C7052}"/>
              </a:ext>
            </a:extLst>
          </p:cNvPr>
          <p:cNvSpPr>
            <a:spLocks noGrp="1"/>
          </p:cNvSpPr>
          <p:nvPr>
            <p:ph type="title"/>
          </p:nvPr>
        </p:nvSpPr>
        <p:spPr/>
        <p:txBody>
          <a:bodyPr>
            <a:normAutofit/>
          </a:bodyPr>
          <a:lstStyle/>
          <a:p>
            <a:r>
              <a:rPr lang="pt-BR" sz="4800" dirty="0"/>
              <a:t>Hardware</a:t>
            </a:r>
          </a:p>
        </p:txBody>
      </p:sp>
      <p:sp>
        <p:nvSpPr>
          <p:cNvPr id="5" name="CaixaDeTexto 4">
            <a:extLst>
              <a:ext uri="{FF2B5EF4-FFF2-40B4-BE49-F238E27FC236}">
                <a16:creationId xmlns:a16="http://schemas.microsoft.com/office/drawing/2014/main" id="{161F045A-66D4-4B44-852F-3910AF24AB17}"/>
              </a:ext>
            </a:extLst>
          </p:cNvPr>
          <p:cNvSpPr txBox="1"/>
          <p:nvPr/>
        </p:nvSpPr>
        <p:spPr>
          <a:xfrm>
            <a:off x="806824" y="2814917"/>
            <a:ext cx="10318376" cy="2308324"/>
          </a:xfrm>
          <a:prstGeom prst="rect">
            <a:avLst/>
          </a:prstGeom>
          <a:noFill/>
        </p:spPr>
        <p:txBody>
          <a:bodyPr wrap="square" rtlCol="0">
            <a:spAutoFit/>
          </a:bodyPr>
          <a:lstStyle/>
          <a:p>
            <a:r>
              <a:rPr lang="pt-BR" sz="2400" dirty="0"/>
              <a:t>	Hardware se refere a todos os componentes físicos e tangíveis de um sistema de computador ou dispositivo eletrônico. Esses componentes desempenham papéis específicos no funcionamento e na operação do dispositivo. O hardware é a parte física e palpável de um sistema, em contraste com o software, que é o conjunto de programas e instruções que controlam o hardware e realizam tarefas específicas.</a:t>
            </a:r>
          </a:p>
        </p:txBody>
      </p:sp>
    </p:spTree>
    <p:extLst>
      <p:ext uri="{BB962C8B-B14F-4D97-AF65-F5344CB8AC3E}">
        <p14:creationId xmlns:p14="http://schemas.microsoft.com/office/powerpoint/2010/main" val="3071453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Frequência de Processador</a:t>
            </a:r>
          </a:p>
          <a:p>
            <a:pPr marL="0" indent="0">
              <a:buNone/>
            </a:pPr>
            <a:endParaRPr lang="pt-BR" sz="1400" b="1" kern="2300" dirty="0"/>
          </a:p>
          <a:p>
            <a:pPr marL="514350" indent="-514350">
              <a:buFont typeface="+mj-lt"/>
              <a:buAutoNum type="arabicPeriod" startAt="4"/>
            </a:pPr>
            <a:r>
              <a:rPr lang="pt-BR" sz="2800" b="1" kern="2300" dirty="0"/>
              <a:t>Aquecimento: </a:t>
            </a:r>
            <a:r>
              <a:rPr lang="pt-BR" sz="2400" kern="2300" dirty="0"/>
              <a:t>Quanto mais alta a frequência, mais calor o processador gera. Isso requer sistemas de resfriamento eficazes, como ventoinhas ou dissipadores de calor, para evitar superaquecimento.</a:t>
            </a:r>
            <a:endParaRPr lang="pt-BR" sz="2200" kern="2300" dirty="0"/>
          </a:p>
        </p:txBody>
      </p:sp>
    </p:spTree>
    <p:extLst>
      <p:ext uri="{BB962C8B-B14F-4D97-AF65-F5344CB8AC3E}">
        <p14:creationId xmlns:p14="http://schemas.microsoft.com/office/powerpoint/2010/main" val="11567246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911561"/>
            <a:ext cx="10004612" cy="3678303"/>
          </a:xfrm>
        </p:spPr>
        <p:txBody>
          <a:bodyPr anchor="t">
            <a:normAutofit/>
          </a:bodyPr>
          <a:lstStyle/>
          <a:p>
            <a:pPr marL="0" indent="0">
              <a:buNone/>
            </a:pPr>
            <a:r>
              <a:rPr lang="pt-BR" sz="2400" b="1" kern="2300" dirty="0"/>
              <a:t>Frequência de Processador</a:t>
            </a:r>
          </a:p>
        </p:txBody>
      </p:sp>
      <p:pic>
        <p:nvPicPr>
          <p:cNvPr id="3" name="Imagem 2">
            <a:extLst>
              <a:ext uri="{FF2B5EF4-FFF2-40B4-BE49-F238E27FC236}">
                <a16:creationId xmlns:a16="http://schemas.microsoft.com/office/drawing/2014/main" id="{4D0CBA90-CB07-4432-8F16-9784AA25AB1B}"/>
              </a:ext>
            </a:extLst>
          </p:cNvPr>
          <p:cNvPicPr>
            <a:picLocks noChangeAspect="1"/>
          </p:cNvPicPr>
          <p:nvPr/>
        </p:nvPicPr>
        <p:blipFill>
          <a:blip r:embed="rId2"/>
          <a:stretch>
            <a:fillRect/>
          </a:stretch>
        </p:blipFill>
        <p:spPr>
          <a:xfrm>
            <a:off x="1057835" y="2933700"/>
            <a:ext cx="4572000" cy="3429000"/>
          </a:xfrm>
          <a:prstGeom prst="rect">
            <a:avLst/>
          </a:prstGeom>
        </p:spPr>
      </p:pic>
      <p:pic>
        <p:nvPicPr>
          <p:cNvPr id="7" name="Imagem 6">
            <a:extLst>
              <a:ext uri="{FF2B5EF4-FFF2-40B4-BE49-F238E27FC236}">
                <a16:creationId xmlns:a16="http://schemas.microsoft.com/office/drawing/2014/main" id="{68442F43-A582-43B3-B63F-E3B0F618C549}"/>
              </a:ext>
            </a:extLst>
          </p:cNvPr>
          <p:cNvPicPr>
            <a:picLocks noChangeAspect="1"/>
          </p:cNvPicPr>
          <p:nvPr/>
        </p:nvPicPr>
        <p:blipFill>
          <a:blip r:embed="rId3"/>
          <a:stretch>
            <a:fillRect/>
          </a:stretch>
        </p:blipFill>
        <p:spPr>
          <a:xfrm>
            <a:off x="6248400" y="2311773"/>
            <a:ext cx="5437502" cy="4205568"/>
          </a:xfrm>
          <a:prstGeom prst="rect">
            <a:avLst/>
          </a:prstGeom>
        </p:spPr>
      </p:pic>
    </p:spTree>
    <p:extLst>
      <p:ext uri="{BB962C8B-B14F-4D97-AF65-F5344CB8AC3E}">
        <p14:creationId xmlns:p14="http://schemas.microsoft.com/office/powerpoint/2010/main" val="270431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911561"/>
            <a:ext cx="10004612" cy="3678303"/>
          </a:xfrm>
        </p:spPr>
        <p:txBody>
          <a:bodyPr anchor="t">
            <a:normAutofit/>
          </a:bodyPr>
          <a:lstStyle/>
          <a:p>
            <a:pPr marL="0" indent="0">
              <a:buNone/>
            </a:pPr>
            <a:r>
              <a:rPr lang="pt-BR" sz="2400" b="1" kern="2300" dirty="0"/>
              <a:t>Frequência de Processador</a:t>
            </a:r>
          </a:p>
        </p:txBody>
      </p:sp>
      <p:pic>
        <p:nvPicPr>
          <p:cNvPr id="6" name="Imagem 5">
            <a:extLst>
              <a:ext uri="{FF2B5EF4-FFF2-40B4-BE49-F238E27FC236}">
                <a16:creationId xmlns:a16="http://schemas.microsoft.com/office/drawing/2014/main" id="{BF23331E-D29B-4767-8E66-6EC40E1939A6}"/>
              </a:ext>
            </a:extLst>
          </p:cNvPr>
          <p:cNvPicPr>
            <a:picLocks noChangeAspect="1"/>
          </p:cNvPicPr>
          <p:nvPr/>
        </p:nvPicPr>
        <p:blipFill rotWithShape="1">
          <a:blip r:embed="rId2"/>
          <a:srcRect l="24926" r="20882"/>
          <a:stretch/>
        </p:blipFill>
        <p:spPr>
          <a:xfrm>
            <a:off x="581192" y="2655632"/>
            <a:ext cx="5535501" cy="3763334"/>
          </a:xfrm>
          <a:prstGeom prst="rect">
            <a:avLst/>
          </a:prstGeom>
        </p:spPr>
      </p:pic>
      <p:pic>
        <p:nvPicPr>
          <p:cNvPr id="9" name="Imagem 8">
            <a:extLst>
              <a:ext uri="{FF2B5EF4-FFF2-40B4-BE49-F238E27FC236}">
                <a16:creationId xmlns:a16="http://schemas.microsoft.com/office/drawing/2014/main" id="{69F273F4-FF8A-4CE5-9CA5-8DAF8C58C4C6}"/>
              </a:ext>
            </a:extLst>
          </p:cNvPr>
          <p:cNvPicPr>
            <a:picLocks noChangeAspect="1"/>
          </p:cNvPicPr>
          <p:nvPr/>
        </p:nvPicPr>
        <p:blipFill>
          <a:blip r:embed="rId3"/>
          <a:stretch>
            <a:fillRect/>
          </a:stretch>
        </p:blipFill>
        <p:spPr>
          <a:xfrm>
            <a:off x="6880412" y="2200835"/>
            <a:ext cx="4388224" cy="4388224"/>
          </a:xfrm>
          <a:prstGeom prst="rect">
            <a:avLst/>
          </a:prstGeom>
        </p:spPr>
      </p:pic>
    </p:spTree>
    <p:extLst>
      <p:ext uri="{BB962C8B-B14F-4D97-AF65-F5344CB8AC3E}">
        <p14:creationId xmlns:p14="http://schemas.microsoft.com/office/powerpoint/2010/main" val="30243060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911561"/>
            <a:ext cx="10004612" cy="3678303"/>
          </a:xfrm>
        </p:spPr>
        <p:txBody>
          <a:bodyPr anchor="t">
            <a:normAutofit/>
          </a:bodyPr>
          <a:lstStyle/>
          <a:p>
            <a:pPr marL="0" indent="0">
              <a:buNone/>
            </a:pPr>
            <a:r>
              <a:rPr lang="pt-BR" sz="2400" b="1" kern="2300" dirty="0"/>
              <a:t>Frequência de Processador</a:t>
            </a:r>
          </a:p>
        </p:txBody>
      </p:sp>
      <p:pic>
        <p:nvPicPr>
          <p:cNvPr id="3" name="Imagem 2">
            <a:extLst>
              <a:ext uri="{FF2B5EF4-FFF2-40B4-BE49-F238E27FC236}">
                <a16:creationId xmlns:a16="http://schemas.microsoft.com/office/drawing/2014/main" id="{E818D98B-BCE3-4BA4-84B1-EA3FA13BC4DC}"/>
              </a:ext>
            </a:extLst>
          </p:cNvPr>
          <p:cNvPicPr>
            <a:picLocks noChangeAspect="1"/>
          </p:cNvPicPr>
          <p:nvPr/>
        </p:nvPicPr>
        <p:blipFill>
          <a:blip r:embed="rId2"/>
          <a:stretch>
            <a:fillRect/>
          </a:stretch>
        </p:blipFill>
        <p:spPr>
          <a:xfrm>
            <a:off x="4942541" y="1911561"/>
            <a:ext cx="6502400" cy="4876800"/>
          </a:xfrm>
          <a:prstGeom prst="rect">
            <a:avLst/>
          </a:prstGeom>
        </p:spPr>
      </p:pic>
    </p:spTree>
    <p:extLst>
      <p:ext uri="{BB962C8B-B14F-4D97-AF65-F5344CB8AC3E}">
        <p14:creationId xmlns:p14="http://schemas.microsoft.com/office/powerpoint/2010/main" val="8004644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Frequência de Processador</a:t>
            </a:r>
          </a:p>
          <a:p>
            <a:pPr marL="0" indent="0">
              <a:buNone/>
            </a:pPr>
            <a:endParaRPr lang="pt-BR" sz="1400" b="1" kern="2300" dirty="0"/>
          </a:p>
          <a:p>
            <a:pPr marL="514350" indent="-514350">
              <a:buFont typeface="+mj-lt"/>
              <a:buAutoNum type="arabicPeriod" startAt="5"/>
            </a:pPr>
            <a:r>
              <a:rPr lang="pt-BR" sz="2800" b="1" kern="2300" dirty="0"/>
              <a:t>Limitações Tecnológicas: </a:t>
            </a:r>
            <a:r>
              <a:rPr lang="pt-BR" sz="2400" kern="2300" dirty="0"/>
              <a:t>Há um limite para o quão rápido um processador pode operar devido a limitações físicas e técnicas. Aumentar a frequência além de um certo ponto pode causar instabilidade ou aumentar o consumo de energia significativamente.</a:t>
            </a:r>
            <a:endParaRPr lang="pt-BR" sz="2200" kern="2300" dirty="0"/>
          </a:p>
        </p:txBody>
      </p:sp>
    </p:spTree>
    <p:extLst>
      <p:ext uri="{BB962C8B-B14F-4D97-AF65-F5344CB8AC3E}">
        <p14:creationId xmlns:p14="http://schemas.microsoft.com/office/powerpoint/2010/main" val="8597666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911561"/>
            <a:ext cx="10004612" cy="3678303"/>
          </a:xfrm>
        </p:spPr>
        <p:txBody>
          <a:bodyPr anchor="t">
            <a:normAutofit/>
          </a:bodyPr>
          <a:lstStyle/>
          <a:p>
            <a:pPr marL="0" indent="0">
              <a:buNone/>
            </a:pPr>
            <a:r>
              <a:rPr lang="pt-BR" sz="2400" b="1" kern="2300" dirty="0"/>
              <a:t>Frequência de Processador</a:t>
            </a:r>
          </a:p>
        </p:txBody>
      </p:sp>
      <p:pic>
        <p:nvPicPr>
          <p:cNvPr id="6" name="Imagem 5">
            <a:extLst>
              <a:ext uri="{FF2B5EF4-FFF2-40B4-BE49-F238E27FC236}">
                <a16:creationId xmlns:a16="http://schemas.microsoft.com/office/drawing/2014/main" id="{9F6F0CB9-6C4B-44DA-849D-D1C1E4F9F8E5}"/>
              </a:ext>
            </a:extLst>
          </p:cNvPr>
          <p:cNvPicPr>
            <a:picLocks noChangeAspect="1"/>
          </p:cNvPicPr>
          <p:nvPr/>
        </p:nvPicPr>
        <p:blipFill>
          <a:blip r:embed="rId2"/>
          <a:stretch>
            <a:fillRect/>
          </a:stretch>
        </p:blipFill>
        <p:spPr>
          <a:xfrm>
            <a:off x="5925904" y="2626658"/>
            <a:ext cx="5757590" cy="3836894"/>
          </a:xfrm>
          <a:prstGeom prst="rect">
            <a:avLst/>
          </a:prstGeom>
        </p:spPr>
      </p:pic>
      <p:pic>
        <p:nvPicPr>
          <p:cNvPr id="7" name="Imagem 6">
            <a:extLst>
              <a:ext uri="{FF2B5EF4-FFF2-40B4-BE49-F238E27FC236}">
                <a16:creationId xmlns:a16="http://schemas.microsoft.com/office/drawing/2014/main" id="{B1DE11F4-2CDD-4B59-992B-F5B54F202B6E}"/>
              </a:ext>
            </a:extLst>
          </p:cNvPr>
          <p:cNvPicPr>
            <a:picLocks noChangeAspect="1"/>
          </p:cNvPicPr>
          <p:nvPr/>
        </p:nvPicPr>
        <p:blipFill>
          <a:blip r:embed="rId3"/>
          <a:stretch>
            <a:fillRect/>
          </a:stretch>
        </p:blipFill>
        <p:spPr>
          <a:xfrm>
            <a:off x="439270" y="2626658"/>
            <a:ext cx="5115858" cy="3836894"/>
          </a:xfrm>
          <a:prstGeom prst="rect">
            <a:avLst/>
          </a:prstGeom>
        </p:spPr>
      </p:pic>
    </p:spTree>
    <p:extLst>
      <p:ext uri="{BB962C8B-B14F-4D97-AF65-F5344CB8AC3E}">
        <p14:creationId xmlns:p14="http://schemas.microsoft.com/office/powerpoint/2010/main" val="42286776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911561"/>
            <a:ext cx="10004612" cy="3678303"/>
          </a:xfrm>
        </p:spPr>
        <p:txBody>
          <a:bodyPr anchor="t">
            <a:normAutofit/>
          </a:bodyPr>
          <a:lstStyle/>
          <a:p>
            <a:pPr marL="0" indent="0">
              <a:buNone/>
            </a:pPr>
            <a:r>
              <a:rPr lang="pt-BR" sz="2400" b="1" kern="2300" dirty="0"/>
              <a:t>Frequência de Processador</a:t>
            </a:r>
          </a:p>
          <a:p>
            <a:pPr marL="0" indent="0">
              <a:buNone/>
            </a:pPr>
            <a:endParaRPr lang="pt-BR" sz="2400" b="1" kern="2300" dirty="0"/>
          </a:p>
          <a:p>
            <a:pPr marL="0" indent="0">
              <a:buNone/>
            </a:pPr>
            <a:r>
              <a:rPr lang="pt-BR" sz="2400" b="1" kern="2300" dirty="0"/>
              <a:t>Core i3:</a:t>
            </a:r>
          </a:p>
          <a:p>
            <a:pPr marL="0" indent="0">
              <a:buNone/>
            </a:pPr>
            <a:r>
              <a:rPr lang="pt-BR" sz="2400" b="1" kern="2300" dirty="0"/>
              <a:t>- </a:t>
            </a:r>
            <a:r>
              <a:rPr lang="pt-BR" sz="2400" b="1" kern="2300" dirty="0" err="1"/>
              <a:t>Clock</a:t>
            </a:r>
            <a:r>
              <a:rPr lang="pt-BR" sz="2400" b="1" kern="2300" dirty="0"/>
              <a:t>: 3.40GHz</a:t>
            </a:r>
          </a:p>
        </p:txBody>
      </p:sp>
      <p:pic>
        <p:nvPicPr>
          <p:cNvPr id="8" name="Imagem 7">
            <a:extLst>
              <a:ext uri="{FF2B5EF4-FFF2-40B4-BE49-F238E27FC236}">
                <a16:creationId xmlns:a16="http://schemas.microsoft.com/office/drawing/2014/main" id="{A3B2D00B-29A7-4061-92E3-674AF2FF2B5B}"/>
              </a:ext>
            </a:extLst>
          </p:cNvPr>
          <p:cNvPicPr>
            <a:picLocks noChangeAspect="1"/>
          </p:cNvPicPr>
          <p:nvPr/>
        </p:nvPicPr>
        <p:blipFill>
          <a:blip r:embed="rId2"/>
          <a:stretch>
            <a:fillRect/>
          </a:stretch>
        </p:blipFill>
        <p:spPr>
          <a:xfrm>
            <a:off x="4123765" y="2374525"/>
            <a:ext cx="7628965" cy="4291293"/>
          </a:xfrm>
          <a:prstGeom prst="rect">
            <a:avLst/>
          </a:prstGeom>
        </p:spPr>
      </p:pic>
    </p:spTree>
    <p:extLst>
      <p:ext uri="{BB962C8B-B14F-4D97-AF65-F5344CB8AC3E}">
        <p14:creationId xmlns:p14="http://schemas.microsoft.com/office/powerpoint/2010/main" val="28455019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Tipos de Processadores</a:t>
            </a:r>
          </a:p>
          <a:p>
            <a:pPr marL="0" indent="0">
              <a:buNone/>
            </a:pPr>
            <a:endParaRPr lang="pt-BR" sz="1400" b="1" kern="2300" dirty="0"/>
          </a:p>
          <a:p>
            <a:pPr marL="0" indent="0">
              <a:buNone/>
            </a:pPr>
            <a:r>
              <a:rPr lang="pt-BR" sz="2400" b="1" kern="2300" dirty="0"/>
              <a:t>	</a:t>
            </a:r>
            <a:r>
              <a:rPr lang="pt-BR" sz="2400" kern="2300" dirty="0"/>
              <a:t>Os processadores possuem diversos tipos, pois eles necessitam ter um determinado formato, ou atender determinada necessidade falando com relação ao formato do chip, a forma de conexão com a placa e entres outros fatores.</a:t>
            </a:r>
            <a:endParaRPr lang="pt-BR" sz="2200" kern="2300" dirty="0"/>
          </a:p>
        </p:txBody>
      </p:sp>
    </p:spTree>
    <p:extLst>
      <p:ext uri="{BB962C8B-B14F-4D97-AF65-F5344CB8AC3E}">
        <p14:creationId xmlns:p14="http://schemas.microsoft.com/office/powerpoint/2010/main" val="1564094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Tipos de Processadores</a:t>
            </a:r>
          </a:p>
          <a:p>
            <a:pPr marL="0" indent="0">
              <a:buNone/>
            </a:pPr>
            <a:endParaRPr lang="pt-BR" sz="1400" b="1" kern="2300" dirty="0"/>
          </a:p>
          <a:p>
            <a:pPr marL="514350" indent="-514350">
              <a:buFont typeface="+mj-lt"/>
              <a:buAutoNum type="arabicPeriod"/>
            </a:pPr>
            <a:r>
              <a:rPr lang="pt-BR" sz="2800" b="1" kern="2300" dirty="0"/>
              <a:t>Processadores para desktop: </a:t>
            </a:r>
            <a:r>
              <a:rPr lang="pt-BR" sz="2400" kern="2300" dirty="0"/>
              <a:t>Projetados para computadores pessoais e de mesa. Eles geralmente oferecem um bom equilíbrio entre desempenho e consumo de energia.</a:t>
            </a:r>
            <a:endParaRPr lang="pt-BR" sz="2200" kern="2300" dirty="0"/>
          </a:p>
        </p:txBody>
      </p:sp>
    </p:spTree>
    <p:extLst>
      <p:ext uri="{BB962C8B-B14F-4D97-AF65-F5344CB8AC3E}">
        <p14:creationId xmlns:p14="http://schemas.microsoft.com/office/powerpoint/2010/main" val="4158234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Tipos de Processadores</a:t>
            </a:r>
          </a:p>
          <a:p>
            <a:pPr marL="0" indent="0">
              <a:buNone/>
            </a:pPr>
            <a:endParaRPr lang="pt-BR" sz="1400" b="1" kern="2300" dirty="0"/>
          </a:p>
          <a:p>
            <a:pPr marL="514350" indent="-514350">
              <a:buFont typeface="+mj-lt"/>
              <a:buAutoNum type="arabicPeriod" startAt="2"/>
            </a:pPr>
            <a:r>
              <a:rPr lang="pt-BR" sz="2800" b="1" kern="2300" dirty="0"/>
              <a:t>Processadores para laptops: </a:t>
            </a:r>
            <a:r>
              <a:rPr lang="pt-BR" sz="2400" kern="2300" dirty="0"/>
              <a:t>São projetados para computadores portáteis e têm um foco maior na eficiência energética para aumentar a vida útil da bateria.</a:t>
            </a:r>
            <a:endParaRPr lang="pt-BR" sz="2200" kern="2300" dirty="0"/>
          </a:p>
        </p:txBody>
      </p:sp>
    </p:spTree>
    <p:extLst>
      <p:ext uri="{BB962C8B-B14F-4D97-AF65-F5344CB8AC3E}">
        <p14:creationId xmlns:p14="http://schemas.microsoft.com/office/powerpoint/2010/main" val="3057093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03B14-6AED-495C-908A-0ABBB45C7052}"/>
              </a:ext>
            </a:extLst>
          </p:cNvPr>
          <p:cNvSpPr>
            <a:spLocks noGrp="1"/>
          </p:cNvSpPr>
          <p:nvPr>
            <p:ph type="title"/>
          </p:nvPr>
        </p:nvSpPr>
        <p:spPr/>
        <p:txBody>
          <a:bodyPr>
            <a:normAutofit/>
          </a:bodyPr>
          <a:lstStyle/>
          <a:p>
            <a:r>
              <a:rPr lang="pt-BR" sz="4800" dirty="0"/>
              <a:t>Processadores</a:t>
            </a:r>
          </a:p>
        </p:txBody>
      </p:sp>
      <p:sp>
        <p:nvSpPr>
          <p:cNvPr id="5" name="CaixaDeTexto 4">
            <a:extLst>
              <a:ext uri="{FF2B5EF4-FFF2-40B4-BE49-F238E27FC236}">
                <a16:creationId xmlns:a16="http://schemas.microsoft.com/office/drawing/2014/main" id="{161F045A-66D4-4B44-852F-3910AF24AB17}"/>
              </a:ext>
            </a:extLst>
          </p:cNvPr>
          <p:cNvSpPr txBox="1"/>
          <p:nvPr/>
        </p:nvSpPr>
        <p:spPr>
          <a:xfrm>
            <a:off x="581192" y="2741121"/>
            <a:ext cx="5360895" cy="3046988"/>
          </a:xfrm>
          <a:prstGeom prst="rect">
            <a:avLst/>
          </a:prstGeom>
          <a:noFill/>
        </p:spPr>
        <p:txBody>
          <a:bodyPr wrap="square" rtlCol="0">
            <a:spAutoFit/>
          </a:bodyPr>
          <a:lstStyle/>
          <a:p>
            <a:r>
              <a:rPr lang="pt-BR" sz="2400" dirty="0"/>
              <a:t>	Processadores (ou CPUs - Central </a:t>
            </a:r>
            <a:r>
              <a:rPr lang="pt-BR" sz="2400" dirty="0" err="1"/>
              <a:t>Processing</a:t>
            </a:r>
            <a:r>
              <a:rPr lang="pt-BR" sz="2400" dirty="0"/>
              <a:t> </a:t>
            </a:r>
            <a:r>
              <a:rPr lang="pt-BR" sz="2400" dirty="0" err="1"/>
              <a:t>Units</a:t>
            </a:r>
            <a:r>
              <a:rPr lang="pt-BR" sz="2400" dirty="0"/>
              <a:t>) são os cérebros de qualquer dispositivo eletrônico que requer processamento de informações. Eles desempenham um papel crítico na execução de tarefas, processamento de dados e execução de instruções em um computador ou dispositivo eletrônico.</a:t>
            </a:r>
          </a:p>
        </p:txBody>
      </p:sp>
      <p:pic>
        <p:nvPicPr>
          <p:cNvPr id="4" name="Imagem 3">
            <a:extLst>
              <a:ext uri="{FF2B5EF4-FFF2-40B4-BE49-F238E27FC236}">
                <a16:creationId xmlns:a16="http://schemas.microsoft.com/office/drawing/2014/main" id="{41DC5672-E37F-489C-985D-63FADDF03B47}"/>
              </a:ext>
            </a:extLst>
          </p:cNvPr>
          <p:cNvPicPr>
            <a:picLocks noChangeAspect="1"/>
          </p:cNvPicPr>
          <p:nvPr/>
        </p:nvPicPr>
        <p:blipFill rotWithShape="1">
          <a:blip r:embed="rId2"/>
          <a:srcRect l="14270" r="10782"/>
          <a:stretch/>
        </p:blipFill>
        <p:spPr>
          <a:xfrm>
            <a:off x="6249914" y="2472780"/>
            <a:ext cx="5513294" cy="3583671"/>
          </a:xfrm>
          <a:prstGeom prst="rect">
            <a:avLst/>
          </a:prstGeom>
        </p:spPr>
      </p:pic>
    </p:spTree>
    <p:extLst>
      <p:ext uri="{BB962C8B-B14F-4D97-AF65-F5344CB8AC3E}">
        <p14:creationId xmlns:p14="http://schemas.microsoft.com/office/powerpoint/2010/main" val="18444838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Tipos de Processadores</a:t>
            </a:r>
          </a:p>
          <a:p>
            <a:pPr marL="0" indent="0">
              <a:buNone/>
            </a:pPr>
            <a:endParaRPr lang="pt-BR" sz="1400" b="1" kern="2300" dirty="0"/>
          </a:p>
          <a:p>
            <a:pPr marL="514350" indent="-514350">
              <a:buFont typeface="+mj-lt"/>
              <a:buAutoNum type="arabicPeriod" startAt="3"/>
            </a:pPr>
            <a:r>
              <a:rPr lang="pt-BR" sz="2800" b="1" kern="2300" dirty="0"/>
              <a:t>Processadores para servidores: </a:t>
            </a:r>
            <a:r>
              <a:rPr lang="pt-BR" sz="2400" kern="2300" dirty="0"/>
              <a:t>São projetados para data centers e ambientes de computação de alto desempenho. Eles tendem a ter mais núcleos e recursos de gerenciamento de servidor.</a:t>
            </a:r>
            <a:endParaRPr lang="pt-BR" sz="2200" kern="2300" dirty="0"/>
          </a:p>
        </p:txBody>
      </p:sp>
    </p:spTree>
    <p:extLst>
      <p:ext uri="{BB962C8B-B14F-4D97-AF65-F5344CB8AC3E}">
        <p14:creationId xmlns:p14="http://schemas.microsoft.com/office/powerpoint/2010/main" val="16093605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Tipos de Processadores</a:t>
            </a:r>
          </a:p>
          <a:p>
            <a:pPr marL="0" indent="0">
              <a:buNone/>
            </a:pPr>
            <a:endParaRPr lang="pt-BR" sz="1400" b="1" kern="2300" dirty="0"/>
          </a:p>
          <a:p>
            <a:pPr marL="514350" indent="-514350">
              <a:buFont typeface="+mj-lt"/>
              <a:buAutoNum type="arabicPeriod" startAt="4"/>
            </a:pPr>
            <a:r>
              <a:rPr lang="pt-BR" sz="2800" b="1" kern="2300" dirty="0"/>
              <a:t>Processadores para dispositivos móveis: </a:t>
            </a:r>
            <a:r>
              <a:rPr lang="pt-BR" sz="2400" kern="2300" dirty="0"/>
              <a:t>Encontrados em smartphones e tablets, esses processadores são projetados para economizar energia e oferecer bom desempenho para tarefas móveis.</a:t>
            </a:r>
            <a:endParaRPr lang="pt-BR" sz="2200" kern="2300" dirty="0"/>
          </a:p>
        </p:txBody>
      </p:sp>
    </p:spTree>
    <p:extLst>
      <p:ext uri="{BB962C8B-B14F-4D97-AF65-F5344CB8AC3E}">
        <p14:creationId xmlns:p14="http://schemas.microsoft.com/office/powerpoint/2010/main" val="39507225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Tipos de Processadores</a:t>
            </a:r>
          </a:p>
          <a:p>
            <a:pPr marL="0" indent="0">
              <a:buNone/>
            </a:pPr>
            <a:endParaRPr lang="pt-BR" sz="1400" b="1" kern="2300" dirty="0"/>
          </a:p>
          <a:p>
            <a:pPr marL="514350" indent="-514350">
              <a:buFont typeface="+mj-lt"/>
              <a:buAutoNum type="arabicPeriod" startAt="5"/>
            </a:pPr>
            <a:r>
              <a:rPr lang="pt-BR" sz="2800" b="1" kern="2300" dirty="0"/>
              <a:t>Processadores especializados: </a:t>
            </a:r>
            <a:r>
              <a:rPr lang="pt-BR" sz="2400" kern="2300" dirty="0"/>
              <a:t>Existem processadores projetados especificamente para tarefas específicas, como </a:t>
            </a:r>
            <a:r>
              <a:rPr lang="pt-BR" sz="2400" kern="2300" dirty="0" err="1"/>
              <a:t>GPUs</a:t>
            </a:r>
            <a:r>
              <a:rPr lang="pt-BR" sz="2400" kern="2300" dirty="0"/>
              <a:t> (Unidades de Processamento Gráfico) para gráficos e aceleradores de IA para aprendizado de máquina.</a:t>
            </a:r>
            <a:endParaRPr lang="pt-BR" sz="2200" kern="2300" dirty="0"/>
          </a:p>
        </p:txBody>
      </p:sp>
    </p:spTree>
    <p:extLst>
      <p:ext uri="{BB962C8B-B14F-4D97-AF65-F5344CB8AC3E}">
        <p14:creationId xmlns:p14="http://schemas.microsoft.com/office/powerpoint/2010/main" val="12602846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processadores</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3678303"/>
          </a:xfrm>
        </p:spPr>
        <p:txBody>
          <a:bodyPr anchor="t">
            <a:normAutofit/>
          </a:bodyPr>
          <a:lstStyle/>
          <a:p>
            <a:pPr marL="0" indent="0">
              <a:buNone/>
            </a:pPr>
            <a:r>
              <a:rPr lang="pt-BR" sz="2400" b="1" kern="2300" dirty="0"/>
              <a:t>Tipos de Processadores</a:t>
            </a:r>
          </a:p>
          <a:p>
            <a:pPr marL="0" indent="0">
              <a:buNone/>
            </a:pPr>
            <a:endParaRPr lang="pt-BR" sz="1400" b="1" kern="2300" dirty="0"/>
          </a:p>
          <a:p>
            <a:pPr marL="514350" indent="-514350">
              <a:buFont typeface="+mj-lt"/>
              <a:buAutoNum type="arabicPeriod" startAt="6"/>
            </a:pPr>
            <a:r>
              <a:rPr lang="pt-BR" sz="2800" b="1" kern="2300" dirty="0"/>
              <a:t>Processadores embarcados: </a:t>
            </a:r>
            <a:r>
              <a:rPr lang="pt-BR" sz="2400" kern="2300" dirty="0"/>
              <a:t>São usados em sistemas embarcados, como dispositivos </a:t>
            </a:r>
            <a:r>
              <a:rPr lang="pt-BR" sz="2400" kern="2300" dirty="0" err="1"/>
              <a:t>IoT</a:t>
            </a:r>
            <a:r>
              <a:rPr lang="pt-BR" sz="2400" kern="2300" dirty="0"/>
              <a:t> (Internet das Coisas) e sistemas integrados, e são otimizados para tarefas específicas.</a:t>
            </a:r>
            <a:endParaRPr lang="pt-BR" sz="2200" kern="2300" dirty="0"/>
          </a:p>
        </p:txBody>
      </p:sp>
    </p:spTree>
    <p:extLst>
      <p:ext uri="{BB962C8B-B14F-4D97-AF65-F5344CB8AC3E}">
        <p14:creationId xmlns:p14="http://schemas.microsoft.com/office/powerpoint/2010/main" val="9523528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03B14-6AED-495C-908A-0ABBB45C7052}"/>
              </a:ext>
            </a:extLst>
          </p:cNvPr>
          <p:cNvSpPr>
            <a:spLocks noGrp="1"/>
          </p:cNvSpPr>
          <p:nvPr>
            <p:ph type="title"/>
          </p:nvPr>
        </p:nvSpPr>
        <p:spPr/>
        <p:txBody>
          <a:bodyPr>
            <a:normAutofit/>
          </a:bodyPr>
          <a:lstStyle/>
          <a:p>
            <a:r>
              <a:rPr lang="pt-BR" sz="4800" dirty="0"/>
              <a:t>Memória</a:t>
            </a:r>
          </a:p>
        </p:txBody>
      </p:sp>
      <p:sp>
        <p:nvSpPr>
          <p:cNvPr id="5" name="CaixaDeTexto 4">
            <a:extLst>
              <a:ext uri="{FF2B5EF4-FFF2-40B4-BE49-F238E27FC236}">
                <a16:creationId xmlns:a16="http://schemas.microsoft.com/office/drawing/2014/main" id="{161F045A-66D4-4B44-852F-3910AF24AB17}"/>
              </a:ext>
            </a:extLst>
          </p:cNvPr>
          <p:cNvSpPr txBox="1"/>
          <p:nvPr/>
        </p:nvSpPr>
        <p:spPr>
          <a:xfrm>
            <a:off x="581192" y="2741121"/>
            <a:ext cx="5360895" cy="3416320"/>
          </a:xfrm>
          <a:prstGeom prst="rect">
            <a:avLst/>
          </a:prstGeom>
          <a:noFill/>
        </p:spPr>
        <p:txBody>
          <a:bodyPr wrap="square" rtlCol="0">
            <a:spAutoFit/>
          </a:bodyPr>
          <a:lstStyle/>
          <a:p>
            <a:r>
              <a:rPr lang="pt-BR" sz="2400" dirty="0"/>
              <a:t>	As memórias desempenham um papel fundamental no funcionamento de um computador e em praticamente todos os dispositivos eletrônicos que usamos hoje em dia. O papel geral das memórias é armazenar, acessar e gerenciar dados e informações de diferentes maneiras, de acordo com suas características específicas.</a:t>
            </a:r>
          </a:p>
        </p:txBody>
      </p:sp>
      <p:pic>
        <p:nvPicPr>
          <p:cNvPr id="6" name="Imagem 5">
            <a:extLst>
              <a:ext uri="{FF2B5EF4-FFF2-40B4-BE49-F238E27FC236}">
                <a16:creationId xmlns:a16="http://schemas.microsoft.com/office/drawing/2014/main" id="{3C8BEAA9-1D35-4E8F-922D-D0E7266DC6FC}"/>
              </a:ext>
            </a:extLst>
          </p:cNvPr>
          <p:cNvPicPr>
            <a:picLocks noChangeAspect="1"/>
          </p:cNvPicPr>
          <p:nvPr/>
        </p:nvPicPr>
        <p:blipFill rotWithShape="1">
          <a:blip r:embed="rId2"/>
          <a:srcRect l="8119" r="4795"/>
          <a:stretch/>
        </p:blipFill>
        <p:spPr>
          <a:xfrm>
            <a:off x="6096000" y="2590032"/>
            <a:ext cx="5692588" cy="3676887"/>
          </a:xfrm>
          <a:prstGeom prst="rect">
            <a:avLst/>
          </a:prstGeom>
        </p:spPr>
      </p:pic>
    </p:spTree>
    <p:extLst>
      <p:ext uri="{BB962C8B-B14F-4D97-AF65-F5344CB8AC3E}">
        <p14:creationId xmlns:p14="http://schemas.microsoft.com/office/powerpoint/2010/main" val="17122200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a:pPr>
            <a:r>
              <a:rPr lang="pt-BR" sz="2800" b="1" kern="2300" dirty="0"/>
              <a:t>Memória RAM (</a:t>
            </a:r>
            <a:r>
              <a:rPr lang="pt-BR" sz="2800" b="1" kern="2300" dirty="0" err="1"/>
              <a:t>Random</a:t>
            </a:r>
            <a:r>
              <a:rPr lang="pt-BR" sz="2800" b="1" kern="2300" dirty="0"/>
              <a:t> Access </a:t>
            </a:r>
            <a:r>
              <a:rPr lang="pt-BR" sz="2800" b="1" kern="2300" dirty="0" err="1"/>
              <a:t>Memory</a:t>
            </a:r>
            <a:r>
              <a:rPr lang="pt-BR" sz="2800" b="1" kern="2300" dirty="0"/>
              <a:t>):</a:t>
            </a:r>
          </a:p>
          <a:p>
            <a:pPr lvl="1"/>
            <a:r>
              <a:rPr lang="pt-BR" sz="2200" kern="2300" dirty="0"/>
              <a:t>A RAM é uma memória de acesso aleatório usada para armazenar temporariamente dados que estão sendo usados ativamente pelo computador.</a:t>
            </a:r>
          </a:p>
          <a:p>
            <a:pPr lvl="1"/>
            <a:r>
              <a:rPr lang="pt-BR" sz="2200" kern="2300" dirty="0"/>
              <a:t>É volátil, o que significa que os dados são perdidos quando o computador é desligado ou reiniciado.</a:t>
            </a:r>
          </a:p>
          <a:p>
            <a:pPr lvl="1"/>
            <a:r>
              <a:rPr lang="pt-BR" sz="2200" kern="2300" dirty="0"/>
              <a:t>A RAM é crucial para a execução rápida de programas e para a multitarefa, pois permite que o computador acesse dados rapidamente.</a:t>
            </a:r>
          </a:p>
        </p:txBody>
      </p:sp>
    </p:spTree>
    <p:extLst>
      <p:ext uri="{BB962C8B-B14F-4D97-AF65-F5344CB8AC3E}">
        <p14:creationId xmlns:p14="http://schemas.microsoft.com/office/powerpoint/2010/main" val="21026616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812949"/>
            <a:ext cx="3953436"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a:pPr>
            <a:r>
              <a:rPr lang="pt-BR" sz="2800" b="1" kern="2300" dirty="0"/>
              <a:t>Memória RAM</a:t>
            </a:r>
          </a:p>
        </p:txBody>
      </p:sp>
      <p:pic>
        <p:nvPicPr>
          <p:cNvPr id="3" name="Imagem 2">
            <a:extLst>
              <a:ext uri="{FF2B5EF4-FFF2-40B4-BE49-F238E27FC236}">
                <a16:creationId xmlns:a16="http://schemas.microsoft.com/office/drawing/2014/main" id="{784E3BCD-7E52-4DE3-BA42-9A0DC06CBB82}"/>
              </a:ext>
            </a:extLst>
          </p:cNvPr>
          <p:cNvPicPr>
            <a:picLocks noChangeAspect="1"/>
          </p:cNvPicPr>
          <p:nvPr/>
        </p:nvPicPr>
        <p:blipFill>
          <a:blip r:embed="rId2"/>
          <a:stretch>
            <a:fillRect/>
          </a:stretch>
        </p:blipFill>
        <p:spPr>
          <a:xfrm>
            <a:off x="6927398" y="1812949"/>
            <a:ext cx="4469066" cy="5005355"/>
          </a:xfrm>
          <a:prstGeom prst="rect">
            <a:avLst/>
          </a:prstGeom>
        </p:spPr>
      </p:pic>
      <p:pic>
        <p:nvPicPr>
          <p:cNvPr id="7" name="Imagem 6">
            <a:extLst>
              <a:ext uri="{FF2B5EF4-FFF2-40B4-BE49-F238E27FC236}">
                <a16:creationId xmlns:a16="http://schemas.microsoft.com/office/drawing/2014/main" id="{F5C7966F-5E95-4BFF-851B-8E156E52644D}"/>
              </a:ext>
            </a:extLst>
          </p:cNvPr>
          <p:cNvPicPr>
            <a:picLocks noChangeAspect="1"/>
          </p:cNvPicPr>
          <p:nvPr/>
        </p:nvPicPr>
        <p:blipFill rotWithShape="1">
          <a:blip r:embed="rId3"/>
          <a:srcRect l="8824" r="16396"/>
          <a:stretch/>
        </p:blipFill>
        <p:spPr>
          <a:xfrm>
            <a:off x="1307333" y="3241279"/>
            <a:ext cx="4600409" cy="3460484"/>
          </a:xfrm>
          <a:prstGeom prst="rect">
            <a:avLst/>
          </a:prstGeom>
        </p:spPr>
      </p:pic>
    </p:spTree>
    <p:extLst>
      <p:ext uri="{BB962C8B-B14F-4D97-AF65-F5344CB8AC3E}">
        <p14:creationId xmlns:p14="http://schemas.microsoft.com/office/powerpoint/2010/main" val="541756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2"/>
            </a:pPr>
            <a:r>
              <a:rPr lang="pt-BR" sz="2800" b="1" kern="2300" dirty="0"/>
              <a:t>Memória ROM (</a:t>
            </a:r>
            <a:r>
              <a:rPr lang="pt-BR" sz="2800" b="1" kern="2300" dirty="0" err="1"/>
              <a:t>Read</a:t>
            </a:r>
            <a:r>
              <a:rPr lang="pt-BR" sz="2800" b="1" kern="2300" dirty="0"/>
              <a:t>-Only </a:t>
            </a:r>
            <a:r>
              <a:rPr lang="pt-BR" sz="2800" b="1" kern="2300" dirty="0" err="1"/>
              <a:t>Memory</a:t>
            </a:r>
            <a:r>
              <a:rPr lang="pt-BR" sz="2800" b="1" kern="2300" dirty="0"/>
              <a:t>):</a:t>
            </a:r>
          </a:p>
          <a:p>
            <a:pPr lvl="1"/>
            <a:r>
              <a:rPr lang="pt-BR" sz="2200" kern="2300" dirty="0"/>
              <a:t>A ROM é uma memória somente leitura que contém informações essenciais para o funcionamento do computador, como o firmware da BIOS.</a:t>
            </a:r>
          </a:p>
          <a:p>
            <a:pPr lvl="1"/>
            <a:r>
              <a:rPr lang="pt-BR" sz="2200" kern="2300" dirty="0"/>
              <a:t>Diferentemente da RAM, a ROM é não volátil, ou seja, os dados permanecem armazenados mesmo quando o computador é desligado.</a:t>
            </a:r>
          </a:p>
          <a:p>
            <a:pPr lvl="1"/>
            <a:r>
              <a:rPr lang="pt-BR" sz="2200" kern="2300" dirty="0"/>
              <a:t>A ROM também é usada em dispositivos como videogames e dispositivos embutidos.</a:t>
            </a:r>
          </a:p>
        </p:txBody>
      </p:sp>
    </p:spTree>
    <p:extLst>
      <p:ext uri="{BB962C8B-B14F-4D97-AF65-F5344CB8AC3E}">
        <p14:creationId xmlns:p14="http://schemas.microsoft.com/office/powerpoint/2010/main" val="18932208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812949"/>
            <a:ext cx="3953436"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2"/>
            </a:pPr>
            <a:r>
              <a:rPr lang="pt-BR" sz="2800" b="1" kern="2300" dirty="0"/>
              <a:t>Memória ROM</a:t>
            </a:r>
          </a:p>
        </p:txBody>
      </p:sp>
      <p:pic>
        <p:nvPicPr>
          <p:cNvPr id="6" name="Imagem 5">
            <a:extLst>
              <a:ext uri="{FF2B5EF4-FFF2-40B4-BE49-F238E27FC236}">
                <a16:creationId xmlns:a16="http://schemas.microsoft.com/office/drawing/2014/main" id="{F094DABA-24D1-40F6-95D8-84FCEC8D8B4F}"/>
              </a:ext>
            </a:extLst>
          </p:cNvPr>
          <p:cNvPicPr>
            <a:picLocks noChangeAspect="1"/>
          </p:cNvPicPr>
          <p:nvPr/>
        </p:nvPicPr>
        <p:blipFill>
          <a:blip r:embed="rId2"/>
          <a:stretch>
            <a:fillRect/>
          </a:stretch>
        </p:blipFill>
        <p:spPr>
          <a:xfrm>
            <a:off x="4737778" y="1988640"/>
            <a:ext cx="6019870" cy="4770747"/>
          </a:xfrm>
          <a:prstGeom prst="rect">
            <a:avLst/>
          </a:prstGeom>
        </p:spPr>
      </p:pic>
    </p:spTree>
    <p:extLst>
      <p:ext uri="{BB962C8B-B14F-4D97-AF65-F5344CB8AC3E}">
        <p14:creationId xmlns:p14="http://schemas.microsoft.com/office/powerpoint/2010/main" val="29023591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3"/>
            </a:pPr>
            <a:r>
              <a:rPr lang="pt-BR" sz="2800" b="1" kern="2300" dirty="0"/>
              <a:t>Memória Cache:</a:t>
            </a:r>
          </a:p>
          <a:p>
            <a:pPr lvl="1"/>
            <a:r>
              <a:rPr lang="pt-BR" sz="2200" kern="2300" dirty="0"/>
              <a:t>A memória cache é uma pequena memória de alta velocidade usada para armazenar temporariamente dados frequentemente acessados pelo processador.</a:t>
            </a:r>
          </a:p>
          <a:p>
            <a:pPr lvl="1"/>
            <a:r>
              <a:rPr lang="pt-BR" sz="2200" kern="2300" dirty="0"/>
              <a:t>Ela ajuda a acelerar o acesso a dados, reduzindo a necessidade de buscar dados na RAM principal ou no armazenamento.</a:t>
            </a:r>
          </a:p>
          <a:p>
            <a:pPr lvl="1"/>
            <a:r>
              <a:rPr lang="pt-BR" sz="2200" kern="2300" dirty="0"/>
              <a:t>Existem várias camadas de cache, como L1, L2 e L3, que têm diferentes tamanhos e níveis de acesso.</a:t>
            </a:r>
          </a:p>
        </p:txBody>
      </p:sp>
    </p:spTree>
    <p:extLst>
      <p:ext uri="{BB962C8B-B14F-4D97-AF65-F5344CB8AC3E}">
        <p14:creationId xmlns:p14="http://schemas.microsoft.com/office/powerpoint/2010/main" val="3228117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3848D7-FB83-4294-AED7-BE8303254511}"/>
              </a:ext>
            </a:extLst>
          </p:cNvPr>
          <p:cNvSpPr>
            <a:spLocks noGrp="1"/>
          </p:cNvSpPr>
          <p:nvPr>
            <p:ph type="title"/>
          </p:nvPr>
        </p:nvSpPr>
        <p:spPr/>
        <p:txBody>
          <a:bodyPr>
            <a:normAutofit/>
          </a:bodyPr>
          <a:lstStyle/>
          <a:p>
            <a:r>
              <a:rPr lang="pt-BR" sz="4800" dirty="0"/>
              <a:t>Processadores</a:t>
            </a:r>
          </a:p>
        </p:txBody>
      </p:sp>
      <p:pic>
        <p:nvPicPr>
          <p:cNvPr id="7" name="Imagem 6">
            <a:extLst>
              <a:ext uri="{FF2B5EF4-FFF2-40B4-BE49-F238E27FC236}">
                <a16:creationId xmlns:a16="http://schemas.microsoft.com/office/drawing/2014/main" id="{93540966-21DB-4FB5-958C-476EC35015F4}"/>
              </a:ext>
            </a:extLst>
          </p:cNvPr>
          <p:cNvPicPr>
            <a:picLocks noChangeAspect="1"/>
          </p:cNvPicPr>
          <p:nvPr/>
        </p:nvPicPr>
        <p:blipFill rotWithShape="1">
          <a:blip r:embed="rId2"/>
          <a:srcRect t="13550" b="8872"/>
          <a:stretch/>
        </p:blipFill>
        <p:spPr>
          <a:xfrm>
            <a:off x="3035348" y="1948688"/>
            <a:ext cx="6121304" cy="4748786"/>
          </a:xfrm>
          <a:prstGeom prst="rect">
            <a:avLst/>
          </a:prstGeom>
        </p:spPr>
      </p:pic>
    </p:spTree>
    <p:extLst>
      <p:ext uri="{BB962C8B-B14F-4D97-AF65-F5344CB8AC3E}">
        <p14:creationId xmlns:p14="http://schemas.microsoft.com/office/powerpoint/2010/main" val="32447082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812949"/>
            <a:ext cx="3953436"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3"/>
            </a:pPr>
            <a:r>
              <a:rPr lang="pt-BR" sz="2800" b="1" kern="2300" dirty="0"/>
              <a:t>Memória Cache</a:t>
            </a:r>
          </a:p>
        </p:txBody>
      </p:sp>
      <p:pic>
        <p:nvPicPr>
          <p:cNvPr id="3" name="Imagem 2">
            <a:extLst>
              <a:ext uri="{FF2B5EF4-FFF2-40B4-BE49-F238E27FC236}">
                <a16:creationId xmlns:a16="http://schemas.microsoft.com/office/drawing/2014/main" id="{E473C68E-62FC-4DA2-BFD1-2ACED8DD1733}"/>
              </a:ext>
            </a:extLst>
          </p:cNvPr>
          <p:cNvPicPr>
            <a:picLocks noChangeAspect="1"/>
          </p:cNvPicPr>
          <p:nvPr/>
        </p:nvPicPr>
        <p:blipFill>
          <a:blip r:embed="rId2"/>
          <a:stretch>
            <a:fillRect/>
          </a:stretch>
        </p:blipFill>
        <p:spPr>
          <a:xfrm>
            <a:off x="5253317" y="1953897"/>
            <a:ext cx="5280212" cy="4800193"/>
          </a:xfrm>
          <a:prstGeom prst="rect">
            <a:avLst/>
          </a:prstGeom>
        </p:spPr>
      </p:pic>
    </p:spTree>
    <p:extLst>
      <p:ext uri="{BB962C8B-B14F-4D97-AF65-F5344CB8AC3E}">
        <p14:creationId xmlns:p14="http://schemas.microsoft.com/office/powerpoint/2010/main" val="411128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4148581"/>
          </a:xfrm>
        </p:spPr>
        <p:txBody>
          <a:bodyPr anchor="t">
            <a:normAutofit lnSpcReduction="10000"/>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4"/>
            </a:pPr>
            <a:r>
              <a:rPr lang="pt-BR" sz="2800" b="1" kern="2300" dirty="0"/>
              <a:t>Memória de Armazenamento (HDD, SSD):</a:t>
            </a:r>
          </a:p>
          <a:p>
            <a:pPr lvl="1"/>
            <a:r>
              <a:rPr lang="pt-BR" sz="2200" kern="2300" dirty="0"/>
              <a:t>A memória de armazenamento é usada para armazenar dados permanentemente, como o sistema operacional, aplicativos, documentos e arquivos.</a:t>
            </a:r>
          </a:p>
          <a:p>
            <a:pPr lvl="1"/>
            <a:r>
              <a:rPr lang="pt-BR" sz="2200" kern="2300" dirty="0"/>
              <a:t>Os discos rígidos (</a:t>
            </a:r>
            <a:r>
              <a:rPr lang="pt-BR" sz="2200" kern="2300" dirty="0" err="1"/>
              <a:t>HDDs</a:t>
            </a:r>
            <a:r>
              <a:rPr lang="pt-BR" sz="2200" kern="2300" dirty="0"/>
              <a:t>) usam discos magnéticos para armazenar dados, enquanto os discos de estado sólido (</a:t>
            </a:r>
            <a:r>
              <a:rPr lang="pt-BR" sz="2200" kern="2300" dirty="0" err="1"/>
              <a:t>SSDs</a:t>
            </a:r>
            <a:r>
              <a:rPr lang="pt-BR" sz="2200" kern="2300" dirty="0"/>
              <a:t>) usam memória flash para armazenamento.</a:t>
            </a:r>
          </a:p>
          <a:p>
            <a:pPr lvl="1"/>
            <a:r>
              <a:rPr lang="pt-BR" sz="2200" kern="2300" dirty="0"/>
              <a:t>Os </a:t>
            </a:r>
            <a:r>
              <a:rPr lang="pt-BR" sz="2200" kern="2300" dirty="0" err="1"/>
              <a:t>SSDs</a:t>
            </a:r>
            <a:r>
              <a:rPr lang="pt-BR" sz="2200" kern="2300" dirty="0"/>
              <a:t> são mais rápidos e confiáveis do que os </a:t>
            </a:r>
            <a:r>
              <a:rPr lang="pt-BR" sz="2200" kern="2300" dirty="0" err="1"/>
              <a:t>HDDs</a:t>
            </a:r>
            <a:r>
              <a:rPr lang="pt-BR" sz="2200" kern="2300" dirty="0"/>
              <a:t>, mas tendem a ser mais caros por capacidade de armazenamento.</a:t>
            </a:r>
          </a:p>
        </p:txBody>
      </p:sp>
    </p:spTree>
    <p:extLst>
      <p:ext uri="{BB962C8B-B14F-4D97-AF65-F5344CB8AC3E}">
        <p14:creationId xmlns:p14="http://schemas.microsoft.com/office/powerpoint/2010/main" val="19310710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812949"/>
            <a:ext cx="3953436"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4"/>
            </a:pPr>
            <a:r>
              <a:rPr lang="pt-BR" sz="2800" b="1" kern="2300" dirty="0"/>
              <a:t>Memória de Armazenamento </a:t>
            </a:r>
          </a:p>
        </p:txBody>
      </p:sp>
      <p:pic>
        <p:nvPicPr>
          <p:cNvPr id="8" name="Imagem 7">
            <a:extLst>
              <a:ext uri="{FF2B5EF4-FFF2-40B4-BE49-F238E27FC236}">
                <a16:creationId xmlns:a16="http://schemas.microsoft.com/office/drawing/2014/main" id="{AAEFEF19-13EA-4707-A940-4AE8646B6E59}"/>
              </a:ext>
            </a:extLst>
          </p:cNvPr>
          <p:cNvPicPr>
            <a:picLocks noChangeAspect="1"/>
          </p:cNvPicPr>
          <p:nvPr/>
        </p:nvPicPr>
        <p:blipFill>
          <a:blip r:embed="rId2"/>
          <a:stretch>
            <a:fillRect/>
          </a:stretch>
        </p:blipFill>
        <p:spPr>
          <a:xfrm>
            <a:off x="4096871" y="2159374"/>
            <a:ext cx="7655859" cy="4306421"/>
          </a:xfrm>
          <a:prstGeom prst="rect">
            <a:avLst/>
          </a:prstGeom>
        </p:spPr>
      </p:pic>
    </p:spTree>
    <p:extLst>
      <p:ext uri="{BB962C8B-B14F-4D97-AF65-F5344CB8AC3E}">
        <p14:creationId xmlns:p14="http://schemas.microsoft.com/office/powerpoint/2010/main" val="3209974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5"/>
            </a:pPr>
            <a:r>
              <a:rPr lang="pt-BR" sz="2800" b="1" kern="2300" dirty="0"/>
              <a:t>Memória Virtual:</a:t>
            </a:r>
          </a:p>
          <a:p>
            <a:pPr lvl="1"/>
            <a:r>
              <a:rPr lang="pt-BR" sz="2200" kern="2300" dirty="0"/>
              <a:t>A memória virtual é uma extensão da RAM que usa parte do armazenamento de massa (como um disco rígido) para simular mais memória RAM.</a:t>
            </a:r>
          </a:p>
          <a:p>
            <a:pPr lvl="1"/>
            <a:r>
              <a:rPr lang="pt-BR" sz="2200" kern="2300" dirty="0"/>
              <a:t>Isso permite que o computador execute programas maiores do que caberiam na RAM física.</a:t>
            </a:r>
          </a:p>
          <a:p>
            <a:pPr lvl="1"/>
            <a:r>
              <a:rPr lang="pt-BR" sz="2200" kern="2300" dirty="0"/>
              <a:t>O uso excessivo de memória virtual pode afetar o desempenho, pois a RAM é muito mais rápida do que o armazenamento de massa.</a:t>
            </a:r>
          </a:p>
        </p:txBody>
      </p:sp>
    </p:spTree>
    <p:extLst>
      <p:ext uri="{BB962C8B-B14F-4D97-AF65-F5344CB8AC3E}">
        <p14:creationId xmlns:p14="http://schemas.microsoft.com/office/powerpoint/2010/main" val="18466313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812949"/>
            <a:ext cx="3953436"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5"/>
            </a:pPr>
            <a:r>
              <a:rPr lang="pt-BR" sz="2800" b="1" kern="2300" dirty="0"/>
              <a:t>Memória Virtual</a:t>
            </a:r>
          </a:p>
        </p:txBody>
      </p:sp>
      <p:pic>
        <p:nvPicPr>
          <p:cNvPr id="3" name="Imagem 2">
            <a:extLst>
              <a:ext uri="{FF2B5EF4-FFF2-40B4-BE49-F238E27FC236}">
                <a16:creationId xmlns:a16="http://schemas.microsoft.com/office/drawing/2014/main" id="{6DE78698-5126-4AD1-A9B2-23E8D9A89A29}"/>
              </a:ext>
            </a:extLst>
          </p:cNvPr>
          <p:cNvPicPr>
            <a:picLocks noChangeAspect="1"/>
          </p:cNvPicPr>
          <p:nvPr/>
        </p:nvPicPr>
        <p:blipFill>
          <a:blip r:embed="rId2"/>
          <a:stretch>
            <a:fillRect/>
          </a:stretch>
        </p:blipFill>
        <p:spPr>
          <a:xfrm>
            <a:off x="5423648" y="1895755"/>
            <a:ext cx="5115204" cy="4924575"/>
          </a:xfrm>
          <a:prstGeom prst="rect">
            <a:avLst/>
          </a:prstGeom>
        </p:spPr>
      </p:pic>
    </p:spTree>
    <p:extLst>
      <p:ext uri="{BB962C8B-B14F-4D97-AF65-F5344CB8AC3E}">
        <p14:creationId xmlns:p14="http://schemas.microsoft.com/office/powerpoint/2010/main" val="18061400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6"/>
            </a:pPr>
            <a:r>
              <a:rPr lang="pt-BR" sz="2800" b="1" kern="2300" dirty="0"/>
              <a:t>Memória Flash:</a:t>
            </a:r>
          </a:p>
          <a:p>
            <a:pPr lvl="1"/>
            <a:r>
              <a:rPr lang="pt-BR" sz="2200" kern="2300" dirty="0"/>
              <a:t>A memória flash é um tipo de armazenamento não volátil usado em dispositivos como unidades USB, cartões de memória, </a:t>
            </a:r>
            <a:r>
              <a:rPr lang="pt-BR" sz="2200" kern="2300" dirty="0" err="1"/>
              <a:t>SSDs</a:t>
            </a:r>
            <a:r>
              <a:rPr lang="pt-BR" sz="2200" kern="2300" dirty="0"/>
              <a:t> e smartphones.</a:t>
            </a:r>
          </a:p>
          <a:p>
            <a:pPr lvl="1"/>
            <a:r>
              <a:rPr lang="pt-BR" sz="2200" kern="2300" dirty="0"/>
              <a:t>É conhecida por sua durabilidade e velocidade de acesso rápido.</a:t>
            </a:r>
          </a:p>
          <a:p>
            <a:pPr lvl="1"/>
            <a:r>
              <a:rPr lang="pt-BR" sz="2200" kern="2300" dirty="0"/>
              <a:t>A memória flash não possui partes móveis, o que a torna mais confiável em comparação com discos rígidos tradicionais.</a:t>
            </a:r>
          </a:p>
        </p:txBody>
      </p:sp>
    </p:spTree>
    <p:extLst>
      <p:ext uri="{BB962C8B-B14F-4D97-AF65-F5344CB8AC3E}">
        <p14:creationId xmlns:p14="http://schemas.microsoft.com/office/powerpoint/2010/main" val="41237208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812949"/>
            <a:ext cx="3953436"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6"/>
            </a:pPr>
            <a:r>
              <a:rPr lang="pt-BR" sz="2800" b="1" kern="2300" dirty="0"/>
              <a:t>Memória Flash</a:t>
            </a:r>
          </a:p>
        </p:txBody>
      </p:sp>
      <p:pic>
        <p:nvPicPr>
          <p:cNvPr id="6" name="Imagem 5">
            <a:extLst>
              <a:ext uri="{FF2B5EF4-FFF2-40B4-BE49-F238E27FC236}">
                <a16:creationId xmlns:a16="http://schemas.microsoft.com/office/drawing/2014/main" id="{D571A645-6393-4314-8206-D6A7679DF226}"/>
              </a:ext>
            </a:extLst>
          </p:cNvPr>
          <p:cNvPicPr>
            <a:picLocks noChangeAspect="1"/>
          </p:cNvPicPr>
          <p:nvPr/>
        </p:nvPicPr>
        <p:blipFill rotWithShape="1">
          <a:blip r:embed="rId2"/>
          <a:srcRect l="10654" t="6323" r="10369" b="2799"/>
          <a:stretch/>
        </p:blipFill>
        <p:spPr>
          <a:xfrm>
            <a:off x="4773084" y="2323937"/>
            <a:ext cx="6837724" cy="4365813"/>
          </a:xfrm>
          <a:prstGeom prst="rect">
            <a:avLst/>
          </a:prstGeom>
        </p:spPr>
      </p:pic>
    </p:spTree>
    <p:extLst>
      <p:ext uri="{BB962C8B-B14F-4D97-AF65-F5344CB8AC3E}">
        <p14:creationId xmlns:p14="http://schemas.microsoft.com/office/powerpoint/2010/main" val="38229809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1210235" y="2350831"/>
            <a:ext cx="10004612"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7"/>
            </a:pPr>
            <a:r>
              <a:rPr lang="pt-BR" sz="2800" b="1" kern="2300" dirty="0"/>
              <a:t>Memória de Vídeo (VRAM):</a:t>
            </a:r>
          </a:p>
          <a:p>
            <a:pPr lvl="1"/>
            <a:r>
              <a:rPr lang="pt-BR" sz="2200" kern="2300" dirty="0"/>
              <a:t>A VRAM é uma memória especializada usada em placas de vídeo para armazenar temporariamente os dados de vídeo que são exibidos no monitor.</a:t>
            </a:r>
          </a:p>
          <a:p>
            <a:pPr lvl="1"/>
            <a:r>
              <a:rPr lang="pt-BR" sz="2200" kern="2300" dirty="0"/>
              <a:t>Isso é importante para jogos e aplicativos gráficos que exigem rápida renderização de gráficos.</a:t>
            </a:r>
          </a:p>
        </p:txBody>
      </p:sp>
    </p:spTree>
    <p:extLst>
      <p:ext uri="{BB962C8B-B14F-4D97-AF65-F5344CB8AC3E}">
        <p14:creationId xmlns:p14="http://schemas.microsoft.com/office/powerpoint/2010/main" val="31155208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DF6635E-7E8D-4334-858A-1829520518A6}"/>
              </a:ext>
            </a:extLst>
          </p:cNvPr>
          <p:cNvSpPr>
            <a:spLocks noGrp="1"/>
          </p:cNvSpPr>
          <p:nvPr>
            <p:ph type="title"/>
          </p:nvPr>
        </p:nvSpPr>
        <p:spPr/>
        <p:txBody>
          <a:bodyPr>
            <a:normAutofit/>
          </a:bodyPr>
          <a:lstStyle/>
          <a:p>
            <a:r>
              <a:rPr lang="pt-BR" sz="5400" dirty="0"/>
              <a:t>Memória</a:t>
            </a:r>
          </a:p>
        </p:txBody>
      </p:sp>
      <p:sp>
        <p:nvSpPr>
          <p:cNvPr id="5" name="Espaço Reservado para Conteúdo 4">
            <a:extLst>
              <a:ext uri="{FF2B5EF4-FFF2-40B4-BE49-F238E27FC236}">
                <a16:creationId xmlns:a16="http://schemas.microsoft.com/office/drawing/2014/main" id="{AF927A23-8ADD-489D-B61F-467376124F24}"/>
              </a:ext>
            </a:extLst>
          </p:cNvPr>
          <p:cNvSpPr>
            <a:spLocks noGrp="1"/>
          </p:cNvSpPr>
          <p:nvPr>
            <p:ph idx="1"/>
          </p:nvPr>
        </p:nvSpPr>
        <p:spPr>
          <a:xfrm>
            <a:off x="439270" y="1812949"/>
            <a:ext cx="3953436" cy="4148581"/>
          </a:xfrm>
        </p:spPr>
        <p:txBody>
          <a:bodyPr anchor="t">
            <a:normAutofit/>
          </a:bodyPr>
          <a:lstStyle/>
          <a:p>
            <a:pPr marL="0" indent="0">
              <a:buNone/>
            </a:pPr>
            <a:r>
              <a:rPr lang="pt-BR" sz="2400" b="1" kern="2300" dirty="0"/>
              <a:t>Tipos de Memórias</a:t>
            </a:r>
          </a:p>
          <a:p>
            <a:pPr marL="0" indent="0">
              <a:buNone/>
            </a:pPr>
            <a:endParaRPr lang="pt-BR" sz="1400" b="1" kern="2300" dirty="0"/>
          </a:p>
          <a:p>
            <a:pPr marL="514350" indent="-514350">
              <a:buFont typeface="+mj-lt"/>
              <a:buAutoNum type="arabicPeriod" startAt="7"/>
            </a:pPr>
            <a:r>
              <a:rPr lang="pt-BR" sz="2800" b="1" kern="2300" dirty="0"/>
              <a:t>Memória de Vídeo </a:t>
            </a:r>
          </a:p>
        </p:txBody>
      </p:sp>
      <p:pic>
        <p:nvPicPr>
          <p:cNvPr id="3" name="Imagem 2">
            <a:extLst>
              <a:ext uri="{FF2B5EF4-FFF2-40B4-BE49-F238E27FC236}">
                <a16:creationId xmlns:a16="http://schemas.microsoft.com/office/drawing/2014/main" id="{6B82AF7E-5C64-4DB1-AC7E-1FCF04774F67}"/>
              </a:ext>
            </a:extLst>
          </p:cNvPr>
          <p:cNvPicPr>
            <a:picLocks noChangeAspect="1"/>
          </p:cNvPicPr>
          <p:nvPr/>
        </p:nvPicPr>
        <p:blipFill rotWithShape="1">
          <a:blip r:embed="rId2"/>
          <a:srcRect t="10137" b="10912"/>
          <a:stretch/>
        </p:blipFill>
        <p:spPr>
          <a:xfrm>
            <a:off x="5397404" y="1963269"/>
            <a:ext cx="6052040" cy="4778189"/>
          </a:xfrm>
          <a:prstGeom prst="rect">
            <a:avLst/>
          </a:prstGeom>
        </p:spPr>
      </p:pic>
    </p:spTree>
    <p:extLst>
      <p:ext uri="{BB962C8B-B14F-4D97-AF65-F5344CB8AC3E}">
        <p14:creationId xmlns:p14="http://schemas.microsoft.com/office/powerpoint/2010/main" val="606324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3848D7-FB83-4294-AED7-BE8303254511}"/>
              </a:ext>
            </a:extLst>
          </p:cNvPr>
          <p:cNvSpPr>
            <a:spLocks noGrp="1"/>
          </p:cNvSpPr>
          <p:nvPr>
            <p:ph type="title"/>
          </p:nvPr>
        </p:nvSpPr>
        <p:spPr/>
        <p:txBody>
          <a:bodyPr>
            <a:normAutofit/>
          </a:bodyPr>
          <a:lstStyle/>
          <a:p>
            <a:r>
              <a:rPr lang="pt-BR" sz="4800" dirty="0"/>
              <a:t>Processadores</a:t>
            </a:r>
          </a:p>
        </p:txBody>
      </p:sp>
      <p:pic>
        <p:nvPicPr>
          <p:cNvPr id="7" name="Espaço Reservado para Conteúdo 6">
            <a:extLst>
              <a:ext uri="{FF2B5EF4-FFF2-40B4-BE49-F238E27FC236}">
                <a16:creationId xmlns:a16="http://schemas.microsoft.com/office/drawing/2014/main" id="{27FA783F-6AD4-49CF-8A2C-84A53ECA83A4}"/>
              </a:ext>
            </a:extLst>
          </p:cNvPr>
          <p:cNvPicPr>
            <a:picLocks noGrp="1" noChangeAspect="1"/>
          </p:cNvPicPr>
          <p:nvPr>
            <p:ph idx="1"/>
          </p:nvPr>
        </p:nvPicPr>
        <p:blipFill rotWithShape="1">
          <a:blip r:embed="rId2"/>
          <a:srcRect t="23054"/>
          <a:stretch/>
        </p:blipFill>
        <p:spPr>
          <a:xfrm>
            <a:off x="1216474" y="2191869"/>
            <a:ext cx="9524416" cy="4397189"/>
          </a:xfrm>
        </p:spPr>
      </p:pic>
    </p:spTree>
    <p:extLst>
      <p:ext uri="{BB962C8B-B14F-4D97-AF65-F5344CB8AC3E}">
        <p14:creationId xmlns:p14="http://schemas.microsoft.com/office/powerpoint/2010/main" val="2190700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3848D7-FB83-4294-AED7-BE8303254511}"/>
              </a:ext>
            </a:extLst>
          </p:cNvPr>
          <p:cNvSpPr>
            <a:spLocks noGrp="1"/>
          </p:cNvSpPr>
          <p:nvPr>
            <p:ph type="title"/>
          </p:nvPr>
        </p:nvSpPr>
        <p:spPr/>
        <p:txBody>
          <a:bodyPr>
            <a:normAutofit/>
          </a:bodyPr>
          <a:lstStyle/>
          <a:p>
            <a:r>
              <a:rPr lang="pt-BR" sz="4800" dirty="0"/>
              <a:t>Processadores</a:t>
            </a:r>
          </a:p>
        </p:txBody>
      </p:sp>
      <p:pic>
        <p:nvPicPr>
          <p:cNvPr id="7" name="Espaço Reservado para Conteúdo 6">
            <a:extLst>
              <a:ext uri="{FF2B5EF4-FFF2-40B4-BE49-F238E27FC236}">
                <a16:creationId xmlns:a16="http://schemas.microsoft.com/office/drawing/2014/main" id="{37493028-3FD0-44CD-9F31-225D262011AA}"/>
              </a:ext>
            </a:extLst>
          </p:cNvPr>
          <p:cNvPicPr>
            <a:picLocks noGrp="1" noChangeAspect="1"/>
          </p:cNvPicPr>
          <p:nvPr>
            <p:ph idx="1"/>
          </p:nvPr>
        </p:nvPicPr>
        <p:blipFill>
          <a:blip r:embed="rId2"/>
          <a:stretch>
            <a:fillRect/>
          </a:stretch>
        </p:blipFill>
        <p:spPr>
          <a:xfrm>
            <a:off x="2462461" y="1939177"/>
            <a:ext cx="7267077" cy="4708461"/>
          </a:xfrm>
        </p:spPr>
      </p:pic>
    </p:spTree>
    <p:extLst>
      <p:ext uri="{BB962C8B-B14F-4D97-AF65-F5344CB8AC3E}">
        <p14:creationId xmlns:p14="http://schemas.microsoft.com/office/powerpoint/2010/main" val="991854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3848D7-FB83-4294-AED7-BE8303254511}"/>
              </a:ext>
            </a:extLst>
          </p:cNvPr>
          <p:cNvSpPr>
            <a:spLocks noGrp="1"/>
          </p:cNvSpPr>
          <p:nvPr>
            <p:ph type="title"/>
          </p:nvPr>
        </p:nvSpPr>
        <p:spPr/>
        <p:txBody>
          <a:bodyPr>
            <a:normAutofit/>
          </a:bodyPr>
          <a:lstStyle/>
          <a:p>
            <a:r>
              <a:rPr lang="pt-BR" sz="4800" dirty="0"/>
              <a:t>Processadores</a:t>
            </a:r>
          </a:p>
        </p:txBody>
      </p:sp>
      <p:pic>
        <p:nvPicPr>
          <p:cNvPr id="5" name="Espaço Reservado para Conteúdo 4">
            <a:extLst>
              <a:ext uri="{FF2B5EF4-FFF2-40B4-BE49-F238E27FC236}">
                <a16:creationId xmlns:a16="http://schemas.microsoft.com/office/drawing/2014/main" id="{2C59D5E4-0C0C-4035-AA1B-30C1A68B49B0}"/>
              </a:ext>
            </a:extLst>
          </p:cNvPr>
          <p:cNvPicPr>
            <a:picLocks noGrp="1" noChangeAspect="1"/>
          </p:cNvPicPr>
          <p:nvPr>
            <p:ph idx="1"/>
          </p:nvPr>
        </p:nvPicPr>
        <p:blipFill rotWithShape="1">
          <a:blip r:embed="rId2"/>
          <a:srcRect t="16726" b="19275"/>
          <a:stretch/>
        </p:blipFill>
        <p:spPr>
          <a:xfrm>
            <a:off x="1557520" y="2043953"/>
            <a:ext cx="9076959" cy="4356846"/>
          </a:xfrm>
        </p:spPr>
      </p:pic>
    </p:spTree>
    <p:extLst>
      <p:ext uri="{BB962C8B-B14F-4D97-AF65-F5344CB8AC3E}">
        <p14:creationId xmlns:p14="http://schemas.microsoft.com/office/powerpoint/2010/main" val="212748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3848D7-FB83-4294-AED7-BE8303254511}"/>
              </a:ext>
            </a:extLst>
          </p:cNvPr>
          <p:cNvSpPr>
            <a:spLocks noGrp="1"/>
          </p:cNvSpPr>
          <p:nvPr>
            <p:ph type="title"/>
          </p:nvPr>
        </p:nvSpPr>
        <p:spPr/>
        <p:txBody>
          <a:bodyPr>
            <a:normAutofit/>
          </a:bodyPr>
          <a:lstStyle/>
          <a:p>
            <a:r>
              <a:rPr lang="pt-BR" sz="4800" dirty="0"/>
              <a:t>Processadores</a:t>
            </a:r>
          </a:p>
        </p:txBody>
      </p:sp>
      <p:pic>
        <p:nvPicPr>
          <p:cNvPr id="4" name="Imagem 3">
            <a:extLst>
              <a:ext uri="{FF2B5EF4-FFF2-40B4-BE49-F238E27FC236}">
                <a16:creationId xmlns:a16="http://schemas.microsoft.com/office/drawing/2014/main" id="{B3885957-BD72-4DC0-A2C2-9161D77ED2DC}"/>
              </a:ext>
            </a:extLst>
          </p:cNvPr>
          <p:cNvPicPr>
            <a:picLocks noChangeAspect="1"/>
          </p:cNvPicPr>
          <p:nvPr/>
        </p:nvPicPr>
        <p:blipFill>
          <a:blip r:embed="rId2"/>
          <a:stretch>
            <a:fillRect/>
          </a:stretch>
        </p:blipFill>
        <p:spPr>
          <a:xfrm>
            <a:off x="2339175" y="1927411"/>
            <a:ext cx="7513649" cy="4779030"/>
          </a:xfrm>
          <a:prstGeom prst="rect">
            <a:avLst/>
          </a:prstGeom>
        </p:spPr>
      </p:pic>
    </p:spTree>
    <p:extLst>
      <p:ext uri="{BB962C8B-B14F-4D97-AF65-F5344CB8AC3E}">
        <p14:creationId xmlns:p14="http://schemas.microsoft.com/office/powerpoint/2010/main" val="2146482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ítulo 3">
            <a:extLst>
              <a:ext uri="{FF2B5EF4-FFF2-40B4-BE49-F238E27FC236}">
                <a16:creationId xmlns:a16="http://schemas.microsoft.com/office/drawing/2014/main" id="{518389F3-D343-4DA2-B8CF-902DF031B418}"/>
              </a:ext>
            </a:extLst>
          </p:cNvPr>
          <p:cNvSpPr>
            <a:spLocks noGrp="1"/>
          </p:cNvSpPr>
          <p:nvPr>
            <p:ph type="title"/>
          </p:nvPr>
        </p:nvSpPr>
        <p:spPr>
          <a:xfrm>
            <a:off x="581192" y="3043910"/>
            <a:ext cx="11029615" cy="1497507"/>
          </a:xfrm>
        </p:spPr>
        <p:txBody>
          <a:bodyPr>
            <a:normAutofit/>
          </a:bodyPr>
          <a:lstStyle/>
          <a:p>
            <a:r>
              <a:rPr lang="pt-BR" sz="6000" dirty="0"/>
              <a:t>processadores</a:t>
            </a:r>
          </a:p>
        </p:txBody>
      </p:sp>
      <p:sp>
        <p:nvSpPr>
          <p:cNvPr id="17" name="Espaço Reservado para Texto 4">
            <a:extLst>
              <a:ext uri="{FF2B5EF4-FFF2-40B4-BE49-F238E27FC236}">
                <a16:creationId xmlns:a16="http://schemas.microsoft.com/office/drawing/2014/main" id="{0D29BB2F-7A3D-41CF-ACC8-E406B1A72F17}"/>
              </a:ext>
            </a:extLst>
          </p:cNvPr>
          <p:cNvSpPr>
            <a:spLocks noGrp="1"/>
          </p:cNvSpPr>
          <p:nvPr>
            <p:ph type="body" idx="1"/>
          </p:nvPr>
        </p:nvSpPr>
        <p:spPr>
          <a:xfrm>
            <a:off x="581192" y="4478662"/>
            <a:ext cx="11029615" cy="600556"/>
          </a:xfrm>
        </p:spPr>
        <p:txBody>
          <a:bodyPr>
            <a:normAutofit/>
          </a:bodyPr>
          <a:lstStyle/>
          <a:p>
            <a:r>
              <a:rPr lang="pt-BR" sz="3200" dirty="0"/>
              <a:t>Principais  tópicos</a:t>
            </a:r>
          </a:p>
        </p:txBody>
      </p:sp>
    </p:spTree>
    <p:extLst>
      <p:ext uri="{BB962C8B-B14F-4D97-AF65-F5344CB8AC3E}">
        <p14:creationId xmlns:p14="http://schemas.microsoft.com/office/powerpoint/2010/main" val="4097062818"/>
      </p:ext>
    </p:extLst>
  </p:cSld>
  <p:clrMapOvr>
    <a:masterClrMapping/>
  </p:clrMapOvr>
</p:sld>
</file>

<file path=ppt/theme/theme1.xml><?xml version="1.0" encoding="utf-8"?>
<a:theme xmlns:a="http://schemas.openxmlformats.org/drawingml/2006/main" name="Personalizado">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61208438_TF56390039_Win32" id="{FCB14B3E-2B92-48B8-A334-05E7A8EE34E1}" vid="{B6EC9E21-8C82-4EB1-BBE7-A370F785D0C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Design tecnológico</Template>
  <TotalTime>376</TotalTime>
  <Words>1650</Words>
  <Application>Microsoft Office PowerPoint</Application>
  <PresentationFormat>Widescreen</PresentationFormat>
  <Paragraphs>182</Paragraphs>
  <Slides>48</Slides>
  <Notes>1</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48</vt:i4>
      </vt:variant>
    </vt:vector>
  </HeadingPairs>
  <TitlesOfParts>
    <vt:vector size="52" baseType="lpstr">
      <vt:lpstr>Calibri</vt:lpstr>
      <vt:lpstr>Gill Sans MT</vt:lpstr>
      <vt:lpstr>Wingdings 2</vt:lpstr>
      <vt:lpstr>Personalizado</vt:lpstr>
      <vt:lpstr>Arquitetura de Hardware e Software</vt:lpstr>
      <vt:lpstr>Hardware</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processadores</vt:lpstr>
      <vt:lpstr>Memória</vt:lpstr>
      <vt:lpstr>Memória</vt:lpstr>
      <vt:lpstr>Memória</vt:lpstr>
      <vt:lpstr>Memória</vt:lpstr>
      <vt:lpstr>Memória</vt:lpstr>
      <vt:lpstr>Memória</vt:lpstr>
      <vt:lpstr>Memória</vt:lpstr>
      <vt:lpstr>Memória</vt:lpstr>
      <vt:lpstr>Memória</vt:lpstr>
      <vt:lpstr>Memória</vt:lpstr>
      <vt:lpstr>Memória</vt:lpstr>
      <vt:lpstr>Memória</vt:lpstr>
      <vt:lpstr>Memória</vt:lpstr>
      <vt:lpstr>Memória</vt:lpstr>
      <vt:lpstr>Memória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Arquitetura de Hardware e Software</dc:title>
  <dc:creator>Ramon Martins</dc:creator>
  <cp:lastModifiedBy>Ramon Martins</cp:lastModifiedBy>
  <cp:revision>36</cp:revision>
  <dcterms:created xsi:type="dcterms:W3CDTF">2023-09-27T19:56:16Z</dcterms:created>
  <dcterms:modified xsi:type="dcterms:W3CDTF">2023-09-29T09:36:57Z</dcterms:modified>
</cp:coreProperties>
</file>